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256" r:id="rId2"/>
    <p:sldId id="257" r:id="rId3"/>
    <p:sldId id="345" r:id="rId4"/>
    <p:sldId id="319" r:id="rId5"/>
    <p:sldId id="337" r:id="rId6"/>
    <p:sldId id="283" r:id="rId7"/>
    <p:sldId id="297" r:id="rId8"/>
    <p:sldId id="336" r:id="rId9"/>
    <p:sldId id="338" r:id="rId10"/>
    <p:sldId id="315" r:id="rId11"/>
    <p:sldId id="284" r:id="rId12"/>
    <p:sldId id="285" r:id="rId13"/>
    <p:sldId id="288" r:id="rId14"/>
    <p:sldId id="286" r:id="rId15"/>
    <p:sldId id="299" r:id="rId16"/>
    <p:sldId id="349" r:id="rId17"/>
    <p:sldId id="348" r:id="rId18"/>
    <p:sldId id="300" r:id="rId19"/>
    <p:sldId id="321" r:id="rId20"/>
    <p:sldId id="316" r:id="rId21"/>
    <p:sldId id="301" r:id="rId22"/>
    <p:sldId id="326" r:id="rId23"/>
    <p:sldId id="287" r:id="rId24"/>
    <p:sldId id="325" r:id="rId25"/>
    <p:sldId id="329" r:id="rId26"/>
    <p:sldId id="327" r:id="rId27"/>
    <p:sldId id="328" r:id="rId28"/>
    <p:sldId id="302" r:id="rId29"/>
    <p:sldId id="330" r:id="rId30"/>
    <p:sldId id="351" r:id="rId31"/>
    <p:sldId id="352" r:id="rId32"/>
    <p:sldId id="362" r:id="rId33"/>
    <p:sldId id="353" r:id="rId34"/>
    <p:sldId id="363" r:id="rId35"/>
    <p:sldId id="354" r:id="rId36"/>
    <p:sldId id="355" r:id="rId37"/>
    <p:sldId id="356" r:id="rId38"/>
    <p:sldId id="364" r:id="rId39"/>
    <p:sldId id="357" r:id="rId40"/>
    <p:sldId id="324" r:id="rId41"/>
    <p:sldId id="358" r:id="rId42"/>
    <p:sldId id="360" r:id="rId43"/>
    <p:sldId id="344" r:id="rId44"/>
    <p:sldId id="361" r:id="rId45"/>
    <p:sldId id="258" r:id="rId46"/>
    <p:sldId id="341" r:id="rId47"/>
    <p:sldId id="342" r:id="rId48"/>
    <p:sldId id="314" r:id="rId49"/>
    <p:sldId id="365" r:id="rId50"/>
    <p:sldId id="259" r:id="rId51"/>
    <p:sldId id="366" r:id="rId52"/>
    <p:sldId id="303" r:id="rId53"/>
    <p:sldId id="260" r:id="rId54"/>
    <p:sldId id="368" r:id="rId55"/>
    <p:sldId id="380" r:id="rId56"/>
    <p:sldId id="381" r:id="rId57"/>
    <p:sldId id="382" r:id="rId58"/>
    <p:sldId id="383" r:id="rId59"/>
    <p:sldId id="384" r:id="rId60"/>
    <p:sldId id="385" r:id="rId61"/>
    <p:sldId id="386" r:id="rId62"/>
    <p:sldId id="388" r:id="rId63"/>
    <p:sldId id="304" r:id="rId64"/>
    <p:sldId id="369" r:id="rId65"/>
    <p:sldId id="261" r:id="rId66"/>
    <p:sldId id="306" r:id="rId67"/>
    <p:sldId id="307" r:id="rId68"/>
    <p:sldId id="347" r:id="rId69"/>
    <p:sldId id="266" r:id="rId70"/>
    <p:sldId id="308" r:id="rId71"/>
    <p:sldId id="390" r:id="rId72"/>
    <p:sldId id="309" r:id="rId73"/>
    <p:sldId id="317" r:id="rId74"/>
    <p:sldId id="267" r:id="rId75"/>
    <p:sldId id="343" r:id="rId76"/>
    <p:sldId id="313" r:id="rId77"/>
    <p:sldId id="268" r:id="rId78"/>
    <p:sldId id="269" r:id="rId79"/>
    <p:sldId id="290" r:id="rId80"/>
    <p:sldId id="339" r:id="rId81"/>
    <p:sldId id="340" r:id="rId82"/>
    <p:sldId id="280" r:id="rId83"/>
    <p:sldId id="281" r:id="rId84"/>
    <p:sldId id="282" r:id="rId85"/>
    <p:sldId id="32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3" autoAdjust="0"/>
    <p:restoredTop sz="80615" autoAdjust="0"/>
  </p:normalViewPr>
  <p:slideViewPr>
    <p:cSldViewPr snapToGrid="0">
      <p:cViewPr>
        <p:scale>
          <a:sx n="77" d="100"/>
          <a:sy n="77" d="100"/>
        </p:scale>
        <p:origin x="324" y="1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CCA88-0C7F-4F18-8D4C-6D7CA31314AC}" type="datetimeFigureOut">
              <a:rPr lang="en-US" smtClean="0"/>
              <a:t>4/27/2021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90254-C008-47DE-813B-3DE15EC5B72E}" type="slidenum">
              <a:rPr lang="en-US" smtClean="0"/>
              <a:t>‹#›</a:t>
            </a:fld>
            <a:endParaRPr lang="en-US"/>
          </a:p>
        </p:txBody>
      </p:sp>
    </p:spTree>
    <p:extLst>
      <p:ext uri="{BB962C8B-B14F-4D97-AF65-F5344CB8AC3E}">
        <p14:creationId xmlns:p14="http://schemas.microsoft.com/office/powerpoint/2010/main" val="256901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ichaelnielsen.org/ddi/neural-networks-and-deep-learning-first-chapter-now-liv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en.wikipedia.org/wiki/Operant_conditionin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ichaelnielsen.org/ddi/neural-networks-and-deep-learning-first-chapter-now-liv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n.wikipedia.org/wiki/Operant_conditionin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1drv.ms/p/s!AsfGmzWExt_wgYojJcUnYFduT8L_Fg?e=R1t5Q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https://theelearningcoach.com/learning/10-definitions-learning/</a:t>
            </a:r>
          </a:p>
        </p:txBody>
      </p:sp>
      <p:sp>
        <p:nvSpPr>
          <p:cNvPr id="4" name="Slide Number Placeholder 3"/>
          <p:cNvSpPr>
            <a:spLocks noGrp="1"/>
          </p:cNvSpPr>
          <p:nvPr>
            <p:ph type="sldNum" sz="quarter" idx="5"/>
          </p:nvPr>
        </p:nvSpPr>
        <p:spPr/>
        <p:txBody>
          <a:bodyPr/>
          <a:lstStyle/>
          <a:p>
            <a:fld id="{76B90254-C008-47DE-813B-3DE15EC5B72E}" type="slidenum">
              <a:rPr lang="en-US" smtClean="0"/>
              <a:t>4</a:t>
            </a:fld>
            <a:endParaRPr lang="en-US"/>
          </a:p>
        </p:txBody>
      </p:sp>
    </p:spTree>
    <p:extLst>
      <p:ext uri="{BB962C8B-B14F-4D97-AF65-F5344CB8AC3E}">
        <p14:creationId xmlns:p14="http://schemas.microsoft.com/office/powerpoint/2010/main" val="347653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of how learning occurs is therefore the question of how connections are formed between entities in a network. There is a deep and rich literature on this topic, under the heading of (not surprisingly) 'learning theory', though most of it is published outside the domain of education. The first chapter </a:t>
            </a:r>
            <a:r>
              <a:rPr lang="en-US" dirty="0">
                <a:hlinkClick r:id="rId3"/>
              </a:rPr>
              <a:t>available here</a:t>
            </a:r>
            <a:r>
              <a:rPr lang="en-US" dirty="0"/>
              <a:t> provides a good overview.</a:t>
            </a:r>
            <a:br>
              <a:rPr lang="en-US" dirty="0"/>
            </a:br>
            <a:br>
              <a:rPr lang="en-US" dirty="0"/>
            </a:br>
            <a:r>
              <a:rPr lang="en-US" dirty="0"/>
              <a:t>The literature describes either actual networks of neurons ('neural networks', such as human or animal brains) or simulations of these networks ('artificial neural networks'), which are created using computers. In both cases, these networks 'learn' by automatically adjusting the set of connections between individual neurons or nodes.</a:t>
            </a:r>
            <a:br>
              <a:rPr lang="en-US" dirty="0"/>
            </a:br>
            <a:br>
              <a:rPr lang="en-US" dirty="0"/>
            </a:br>
            <a:r>
              <a:rPr lang="en-US" dirty="0"/>
              <a:t>This is a very different model of learning from that proposed by other learning theories.</a:t>
            </a:r>
            <a:br>
              <a:rPr lang="en-US" dirty="0"/>
            </a:br>
            <a:r>
              <a:rPr lang="en-US" dirty="0"/>
              <a:t>In </a:t>
            </a:r>
            <a:r>
              <a:rPr lang="en-US" dirty="0" err="1"/>
              <a:t>behaviourism</a:t>
            </a:r>
            <a:r>
              <a:rPr lang="en-US" dirty="0"/>
              <a:t>, learning takes place through </a:t>
            </a:r>
            <a:r>
              <a:rPr lang="en-US" dirty="0">
                <a:hlinkClick r:id="rId4"/>
              </a:rPr>
              <a:t>operant conditioning</a:t>
            </a:r>
            <a:r>
              <a:rPr lang="en-US" dirty="0"/>
              <a:t>, where the learner is presented with rewards and consequences.</a:t>
            </a:r>
          </a:p>
          <a:p>
            <a:r>
              <a:rPr lang="en-US" dirty="0"/>
              <a:t>In </a:t>
            </a:r>
            <a:r>
              <a:rPr lang="en-US" dirty="0" err="1"/>
              <a:t>instructivism</a:t>
            </a:r>
            <a:r>
              <a:rPr lang="en-US" dirty="0"/>
              <a:t>, the transfer of knowledge takes place through memorization and rote. This is essentially a process of presentation and testing.</a:t>
            </a:r>
          </a:p>
          <a:p>
            <a:r>
              <a:rPr lang="en-US" dirty="0"/>
              <a:t>In constructivism, there is no single theory describing how the construction of models and representations happens - the theory is essentially the proposition that, given the right circumstances, construction will occur.</a:t>
            </a:r>
          </a:p>
          <a:p>
            <a:br>
              <a:rPr lang="en-US" dirty="0"/>
            </a:br>
            <a:r>
              <a:rPr lang="en-US" dirty="0"/>
              <a:t>To be fair, a long discussion here would be required to talk about constructivist accounts of model or representation formation. This is a weakness of constructivist theories - there's no particular means to determine </a:t>
            </a:r>
            <a:r>
              <a:rPr lang="en-US" i="1" dirty="0"/>
              <a:t>which</a:t>
            </a:r>
            <a:r>
              <a:rPr lang="en-US" dirty="0"/>
              <a:t> constructivist theory is actually correct.</a:t>
            </a:r>
          </a:p>
          <a:p>
            <a:endParaRPr lang="en-US" dirty="0"/>
          </a:p>
          <a:p>
            <a:r>
              <a:rPr lang="en-US" dirty="0"/>
              <a:t>https://halfanhour.blogspot.com/2014/04/connectivism-as-learning-theory.html </a:t>
            </a:r>
          </a:p>
          <a:p>
            <a:endParaRPr lang="en-US" dirty="0"/>
          </a:p>
          <a:p>
            <a:r>
              <a:rPr lang="en-US" dirty="0"/>
              <a:t>Image: https://www.ocf.berkeley.edu/~jfkihlstrom/GSI_2011.htm </a:t>
            </a:r>
          </a:p>
          <a:p>
            <a:endParaRPr lang="en-US" dirty="0"/>
          </a:p>
          <a:p>
            <a:r>
              <a:rPr lang="en-US" dirty="0"/>
              <a:t>Kolb: https://www.researchgate.net/publication/235701029_Experiential_Learning_Experience_As_The_Source_Of_Learning_And_Development</a:t>
            </a:r>
          </a:p>
        </p:txBody>
      </p:sp>
      <p:sp>
        <p:nvSpPr>
          <p:cNvPr id="4" name="Slide Number Placeholder 3"/>
          <p:cNvSpPr>
            <a:spLocks noGrp="1"/>
          </p:cNvSpPr>
          <p:nvPr>
            <p:ph type="sldNum" sz="quarter" idx="5"/>
          </p:nvPr>
        </p:nvSpPr>
        <p:spPr/>
        <p:txBody>
          <a:bodyPr/>
          <a:lstStyle/>
          <a:p>
            <a:fld id="{76B90254-C008-47DE-813B-3DE15EC5B72E}" type="slidenum">
              <a:rPr lang="en-US" smtClean="0"/>
              <a:t>17</a:t>
            </a:fld>
            <a:endParaRPr lang="en-US"/>
          </a:p>
        </p:txBody>
      </p:sp>
    </p:spTree>
    <p:extLst>
      <p:ext uri="{BB962C8B-B14F-4D97-AF65-F5344CB8AC3E}">
        <p14:creationId xmlns:p14="http://schemas.microsoft.com/office/powerpoint/2010/main" val="115714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of how learning occurs is therefore the question of how connections are formed between entities in a network. There is a deep and rich literature on this topic, under the heading of (not surprisingly) 'learning theory', though most of it is published outside the domain of education. The first chapter </a:t>
            </a:r>
            <a:r>
              <a:rPr lang="en-US" dirty="0">
                <a:hlinkClick r:id="rId3"/>
              </a:rPr>
              <a:t>available here</a:t>
            </a:r>
            <a:r>
              <a:rPr lang="en-US" dirty="0"/>
              <a:t> provides a good overview.</a:t>
            </a:r>
            <a:br>
              <a:rPr lang="en-US" dirty="0"/>
            </a:br>
            <a:br>
              <a:rPr lang="en-US" dirty="0"/>
            </a:br>
            <a:r>
              <a:rPr lang="en-US" dirty="0"/>
              <a:t>The literature describes either actual networks of neurons ('neural networks', such as human or animal brains) or simulations of these networks ('artificial neural networks'), which are created using computers. In both cases, these networks 'learn' by automatically adjusting the set of connections between individual neurons or nodes.</a:t>
            </a:r>
            <a:br>
              <a:rPr lang="en-US" dirty="0"/>
            </a:br>
            <a:br>
              <a:rPr lang="en-US" dirty="0"/>
            </a:br>
            <a:r>
              <a:rPr lang="en-US" dirty="0"/>
              <a:t>This is a very different model of learning from that proposed by other learning theories.</a:t>
            </a:r>
            <a:br>
              <a:rPr lang="en-US" dirty="0"/>
            </a:br>
            <a:r>
              <a:rPr lang="en-US" dirty="0"/>
              <a:t>In </a:t>
            </a:r>
            <a:r>
              <a:rPr lang="en-US" dirty="0" err="1"/>
              <a:t>behaviourism</a:t>
            </a:r>
            <a:r>
              <a:rPr lang="en-US" dirty="0"/>
              <a:t>, learning takes place through </a:t>
            </a:r>
            <a:r>
              <a:rPr lang="en-US" dirty="0">
                <a:hlinkClick r:id="rId4"/>
              </a:rPr>
              <a:t>operant conditioning</a:t>
            </a:r>
            <a:r>
              <a:rPr lang="en-US" dirty="0"/>
              <a:t>, where the learner is presented with rewards and consequences.</a:t>
            </a:r>
          </a:p>
          <a:p>
            <a:r>
              <a:rPr lang="en-US" dirty="0"/>
              <a:t>In </a:t>
            </a:r>
            <a:r>
              <a:rPr lang="en-US" dirty="0" err="1"/>
              <a:t>instructivism</a:t>
            </a:r>
            <a:r>
              <a:rPr lang="en-US" dirty="0"/>
              <a:t>, the transfer of knowledge takes place through memorization and rote. This is essentially a process of presentation and testing.</a:t>
            </a:r>
          </a:p>
          <a:p>
            <a:r>
              <a:rPr lang="en-US" dirty="0"/>
              <a:t>In constructivism, there is no single theory describing how the construction of models and representations happens - the theory is essentially the proposition that, given the right circumstances, construction will occur.</a:t>
            </a:r>
          </a:p>
          <a:p>
            <a:br>
              <a:rPr lang="en-US" dirty="0"/>
            </a:br>
            <a:r>
              <a:rPr lang="en-US" dirty="0"/>
              <a:t>To be fair, a long discussion here would be required to talk about constructivist accounts of model or representation formation. This is a weakness of constructivist theories - there's no particular means to determine </a:t>
            </a:r>
            <a:r>
              <a:rPr lang="en-US" i="1" dirty="0"/>
              <a:t>which</a:t>
            </a:r>
            <a:r>
              <a:rPr lang="en-US" dirty="0"/>
              <a:t> constructivist theory is actually correct.</a:t>
            </a:r>
          </a:p>
          <a:p>
            <a:endParaRPr lang="en-US" dirty="0"/>
          </a:p>
          <a:p>
            <a:r>
              <a:rPr lang="en-US" dirty="0"/>
              <a:t>https://halfanhour.blogspot.com/2014/04/connectivism-as-learning-theory.html </a:t>
            </a:r>
          </a:p>
          <a:p>
            <a:endParaRPr lang="en-US" dirty="0"/>
          </a:p>
          <a:p>
            <a:r>
              <a:rPr lang="en-US" dirty="0"/>
              <a:t>Image: https://www.ocf.berkeley.edu/~jfkihlstrom/GSI_2011.htm </a:t>
            </a:r>
          </a:p>
        </p:txBody>
      </p:sp>
      <p:sp>
        <p:nvSpPr>
          <p:cNvPr id="4" name="Slide Number Placeholder 3"/>
          <p:cNvSpPr>
            <a:spLocks noGrp="1"/>
          </p:cNvSpPr>
          <p:nvPr>
            <p:ph type="sldNum" sz="quarter" idx="5"/>
          </p:nvPr>
        </p:nvSpPr>
        <p:spPr/>
        <p:txBody>
          <a:bodyPr/>
          <a:lstStyle/>
          <a:p>
            <a:fld id="{76B90254-C008-47DE-813B-3DE15EC5B72E}" type="slidenum">
              <a:rPr lang="en-US" smtClean="0"/>
              <a:t>18</a:t>
            </a:fld>
            <a:endParaRPr lang="en-US"/>
          </a:p>
        </p:txBody>
      </p:sp>
    </p:spTree>
    <p:extLst>
      <p:ext uri="{BB962C8B-B14F-4D97-AF65-F5344CB8AC3E}">
        <p14:creationId xmlns:p14="http://schemas.microsoft.com/office/powerpoint/2010/main" val="293137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https://www.quantamagazine.org/new-theory-cracks-open-the-black-box-of-deep-learning-20170921/ </a:t>
            </a:r>
          </a:p>
        </p:txBody>
      </p:sp>
      <p:sp>
        <p:nvSpPr>
          <p:cNvPr id="4" name="Slide Number Placeholder 3"/>
          <p:cNvSpPr>
            <a:spLocks noGrp="1"/>
          </p:cNvSpPr>
          <p:nvPr>
            <p:ph type="sldNum" sz="quarter" idx="5"/>
          </p:nvPr>
        </p:nvSpPr>
        <p:spPr/>
        <p:txBody>
          <a:bodyPr/>
          <a:lstStyle/>
          <a:p>
            <a:fld id="{76B90254-C008-47DE-813B-3DE15EC5B72E}" type="slidenum">
              <a:rPr lang="en-US" smtClean="0"/>
              <a:t>19</a:t>
            </a:fld>
            <a:endParaRPr lang="en-US"/>
          </a:p>
        </p:txBody>
      </p:sp>
    </p:spTree>
    <p:extLst>
      <p:ext uri="{BB962C8B-B14F-4D97-AF65-F5344CB8AC3E}">
        <p14:creationId xmlns:p14="http://schemas.microsoft.com/office/powerpoint/2010/main" val="9250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Siemens, 2005: https://web.archive.org/web/20051226233003/http://www.elearnspace.org/Articles/networks.htm </a:t>
            </a:r>
          </a:p>
          <a:p>
            <a:endParaRPr lang="en-US" dirty="0"/>
          </a:p>
          <a:p>
            <a:r>
              <a:rPr lang="en-US" dirty="0"/>
              <a:t>Siemens introduced the idea of networked learning, that is, learning as a process of network creation. A network consists of two basic elements: nodes and connections. Siemens defined a node as “any element that can be connected to any other element” and a connection as “any type of link between nodes” (2005, p. 5). As he explains, “Virtually any element that we can scrutinize or experience can become node. Thoughts, feelings, interactions with others, and new data and information can be seen as nodes. The aggregation of these nodes results in a network” (2005, p. 6). More specifically, he described networks as having the following characteristics or elements:</a:t>
            </a:r>
          </a:p>
          <a:p>
            <a:r>
              <a:rPr lang="en-US" dirty="0"/>
              <a:t>Content (data or information)</a:t>
            </a:r>
          </a:p>
          <a:p>
            <a:r>
              <a:rPr lang="en-US" dirty="0"/>
              <a:t>Interaction (tentative connection forming)</a:t>
            </a:r>
          </a:p>
          <a:p>
            <a:r>
              <a:rPr lang="en-US" dirty="0"/>
              <a:t>Static nodes (stable knowledge structure)</a:t>
            </a:r>
          </a:p>
          <a:p>
            <a:r>
              <a:rPr lang="en-US" dirty="0"/>
              <a:t>Dynamic nodes (continually changing based on new information and data)</a:t>
            </a:r>
          </a:p>
          <a:p>
            <a:r>
              <a:rPr lang="en-US" dirty="0"/>
              <a:t>Self-updating nodes (nodes which are tightly linked to their original information source, resulting in a high level of currency, i.e., up to date)</a:t>
            </a:r>
          </a:p>
          <a:p>
            <a:r>
              <a:rPr lang="en-US" dirty="0"/>
              <a:t>Emotive elements (emotions that influence the prospect of connection and hub formations). (2005, p. 7)</a:t>
            </a:r>
          </a:p>
          <a:p>
            <a:r>
              <a:rPr lang="en-US" dirty="0"/>
              <a:t>According to Siemens, the connections within a network are strengthened by emotion, motivation, exposure, patterning, logic, and experience. All of these nodes and connections are influenced by socialization and technology.</a:t>
            </a:r>
          </a:p>
          <a:p>
            <a:r>
              <a:rPr lang="en-US" dirty="0"/>
              <a:t>https://read.aupress.ca/read/teaching-health-professionals-online/section/157a9ad3-a0b2-4400-a946-d71d97ab63b7</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20</a:t>
            </a:fld>
            <a:endParaRPr lang="en-US"/>
          </a:p>
        </p:txBody>
      </p:sp>
    </p:spTree>
    <p:extLst>
      <p:ext uri="{BB962C8B-B14F-4D97-AF65-F5344CB8AC3E}">
        <p14:creationId xmlns:p14="http://schemas.microsoft.com/office/powerpoint/2010/main" val="2022830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talks I've presented four major categories of learning theory which describe, specifically and without black boxes, how connections are formed between entities in a network: </a:t>
            </a:r>
            <a:br>
              <a:rPr lang="en-US" dirty="0"/>
            </a:br>
            <a:r>
              <a:rPr lang="en-US" i="1" dirty="0"/>
              <a:t>Hebbian</a:t>
            </a:r>
            <a:r>
              <a:rPr lang="en-US" dirty="0"/>
              <a:t> rules - 'what fires together wires together' - neurons that frequently share the same state then to form connections between each other</a:t>
            </a:r>
          </a:p>
          <a:p>
            <a:r>
              <a:rPr lang="en-US" i="1" dirty="0"/>
              <a:t>Contiguity</a:t>
            </a:r>
            <a:r>
              <a:rPr lang="en-US" dirty="0"/>
              <a:t> - neurons that are located near to each other tend to form connections, </a:t>
            </a:r>
            <a:r>
              <a:rPr lang="en-US" dirty="0" err="1"/>
              <a:t>creatinhg</a:t>
            </a:r>
            <a:r>
              <a:rPr lang="en-US" dirty="0"/>
              <a:t> a clustering effect</a:t>
            </a:r>
          </a:p>
          <a:p>
            <a:r>
              <a:rPr lang="en-US" i="1" dirty="0"/>
              <a:t>Back Propagation</a:t>
            </a:r>
            <a:r>
              <a:rPr lang="en-US" dirty="0"/>
              <a:t> - signals sent in reverse direction through a network, aka 'feedback', modify connections created by forward propagated signals</a:t>
            </a:r>
          </a:p>
          <a:p>
            <a:r>
              <a:rPr lang="en-US" i="1" dirty="0"/>
              <a:t>Boltzmann</a:t>
            </a:r>
            <a:r>
              <a:rPr lang="en-US" dirty="0"/>
              <a:t> - networks seek to attain the lowest level of kinetic energy  </a:t>
            </a:r>
          </a:p>
          <a:p>
            <a:r>
              <a:rPr lang="en-US" dirty="0"/>
              <a:t>The actual </a:t>
            </a:r>
            <a:r>
              <a:rPr lang="en-US" i="1" dirty="0"/>
              <a:t>physical</a:t>
            </a:r>
            <a:r>
              <a:rPr lang="en-US" i="1" u="sng" dirty="0"/>
              <a:t> </a:t>
            </a:r>
            <a:r>
              <a:rPr lang="en-US" dirty="0"/>
              <a:t>descriptions of these theories vary from network to network - in human neurons, it's a set of electrical-chemical reactions, in social networks, it's communications between individual people, on computer networks it's variable values sent to logical objects.</a:t>
            </a:r>
            <a:br>
              <a:rPr lang="en-US" dirty="0"/>
            </a:br>
            <a:br>
              <a:rPr lang="en-US" dirty="0"/>
            </a:br>
            <a:r>
              <a:rPr lang="en-US" i="1" dirty="0"/>
              <a:t>These</a:t>
            </a:r>
            <a:r>
              <a:rPr lang="en-US" dirty="0"/>
              <a:t> are the actual learning theories. Connectivism essentially collects these theories together into a single package as a mechanism for explaining how connections are formed in a network.</a:t>
            </a:r>
          </a:p>
        </p:txBody>
      </p:sp>
      <p:sp>
        <p:nvSpPr>
          <p:cNvPr id="4" name="Slide Number Placeholder 3"/>
          <p:cNvSpPr>
            <a:spLocks noGrp="1"/>
          </p:cNvSpPr>
          <p:nvPr>
            <p:ph type="sldNum" sz="quarter" idx="5"/>
          </p:nvPr>
        </p:nvSpPr>
        <p:spPr/>
        <p:txBody>
          <a:bodyPr/>
          <a:lstStyle/>
          <a:p>
            <a:fld id="{76B90254-C008-47DE-813B-3DE15EC5B72E}" type="slidenum">
              <a:rPr lang="en-US" smtClean="0"/>
              <a:t>21</a:t>
            </a:fld>
            <a:endParaRPr lang="en-US"/>
          </a:p>
        </p:txBody>
      </p:sp>
    </p:spTree>
    <p:extLst>
      <p:ext uri="{BB962C8B-B14F-4D97-AF65-F5344CB8AC3E}">
        <p14:creationId xmlns:p14="http://schemas.microsoft.com/office/powerpoint/2010/main" val="319479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https://www.analyticsvidhya.com/blog/2020/02/cnn-vs-rnn-vs-mlp-analyzing-3-types-of-neural-networks-in-deep-learning/</a:t>
            </a:r>
          </a:p>
        </p:txBody>
      </p:sp>
      <p:sp>
        <p:nvSpPr>
          <p:cNvPr id="4" name="Slide Number Placeholder 3"/>
          <p:cNvSpPr>
            <a:spLocks noGrp="1"/>
          </p:cNvSpPr>
          <p:nvPr>
            <p:ph type="sldNum" sz="quarter" idx="5"/>
          </p:nvPr>
        </p:nvSpPr>
        <p:spPr/>
        <p:txBody>
          <a:bodyPr/>
          <a:lstStyle/>
          <a:p>
            <a:fld id="{76B90254-C008-47DE-813B-3DE15EC5B72E}" type="slidenum">
              <a:rPr lang="en-US" smtClean="0"/>
              <a:t>22</a:t>
            </a:fld>
            <a:endParaRPr lang="en-US"/>
          </a:p>
        </p:txBody>
      </p:sp>
    </p:spTree>
    <p:extLst>
      <p:ext uri="{BB962C8B-B14F-4D97-AF65-F5344CB8AC3E}">
        <p14:creationId xmlns:p14="http://schemas.microsoft.com/office/powerpoint/2010/main" val="372338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implies a pedagogy that (a) seeks to describe 'successful' networks (as identified by their properties, which I have characterized as diversity, autonomy, openness, and connectivity) and (b) seeks to describe the practices that lead to such networks, both in the individual and in society (which I have characterized as modeling and demonstration (on the part of a teacher) and practice and reflection (on the part of a learner)).</a:t>
            </a:r>
          </a:p>
        </p:txBody>
      </p:sp>
      <p:sp>
        <p:nvSpPr>
          <p:cNvPr id="4" name="Slide Number Placeholder 3"/>
          <p:cNvSpPr>
            <a:spLocks noGrp="1"/>
          </p:cNvSpPr>
          <p:nvPr>
            <p:ph type="sldNum" sz="quarter" idx="5"/>
          </p:nvPr>
        </p:nvSpPr>
        <p:spPr/>
        <p:txBody>
          <a:bodyPr/>
          <a:lstStyle/>
          <a:p>
            <a:fld id="{76B90254-C008-47DE-813B-3DE15EC5B72E}" type="slidenum">
              <a:rPr lang="en-US" smtClean="0"/>
              <a:t>23</a:t>
            </a:fld>
            <a:endParaRPr lang="en-US"/>
          </a:p>
        </p:txBody>
      </p:sp>
    </p:spTree>
    <p:extLst>
      <p:ext uri="{BB962C8B-B14F-4D97-AF65-F5344CB8AC3E}">
        <p14:creationId xmlns:p14="http://schemas.microsoft.com/office/powerpoint/2010/main" val="50673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Basic Elements</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Entities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things that are connected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Sends and receives signals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Connections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Link between entities – may be link, channel, </a:t>
            </a:r>
            <a:r>
              <a:rPr lang="en-US" sz="1200" b="0" i="0" u="none" strike="noStrike"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May be represented as physical or virtual</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Signals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Message sent between entities - physical</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Meaning </a:t>
            </a:r>
            <a:r>
              <a:rPr lang="en-US" sz="1200" b="0" i="1" u="none" strike="noStrike" kern="1200" dirty="0">
                <a:solidFill>
                  <a:schemeClr val="tx1"/>
                </a:solidFill>
                <a:effectLst/>
                <a:latin typeface="+mn-lt"/>
                <a:ea typeface="+mn-ea"/>
                <a:cs typeface="+mn-cs"/>
              </a:rPr>
              <a:t>not inherent</a:t>
            </a:r>
            <a:r>
              <a:rPr lang="en-US" sz="1200" b="0" i="0" u="none" strike="noStrike" kern="1200" dirty="0">
                <a:solidFill>
                  <a:schemeClr val="tx1"/>
                </a:solidFill>
                <a:effectLst/>
                <a:latin typeface="+mn-lt"/>
                <a:ea typeface="+mn-ea"/>
                <a:cs typeface="+mn-cs"/>
              </a:rPr>
              <a:t> in signal, must be interpreted</a:t>
            </a:r>
            <a:r>
              <a:rPr lang="en-US" sz="1200" b="0" i="0" kern="1200" dirty="0">
                <a:solidFill>
                  <a:schemeClr val="tx1"/>
                </a:solidFill>
                <a:effectLst/>
                <a:latin typeface="+mn-lt"/>
                <a:ea typeface="+mn-ea"/>
                <a:cs typeface="+mn-cs"/>
              </a:rPr>
              <a:t>​</a:t>
            </a:r>
          </a:p>
          <a:p>
            <a:endParaRPr lang="en-US" dirty="0"/>
          </a:p>
          <a:p>
            <a:pPr rtl="0" fontAlgn="base"/>
            <a:r>
              <a:rPr lang="en-US" sz="1200" b="1" i="0" u="none" strike="noStrike" kern="1200" dirty="0">
                <a:solidFill>
                  <a:schemeClr val="tx1"/>
                </a:solidFill>
                <a:effectLst/>
                <a:latin typeface="+mn-lt"/>
                <a:ea typeface="+mn-ea"/>
                <a:cs typeface="+mn-cs"/>
              </a:rPr>
              <a:t>Some Properties of Networks</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Density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many other entities each entity is connected to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Speed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quickly a message moves to an entity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Can be measured in ‘hops’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Flow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much information an entity processes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Includes messages sent, received plus transfers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Plasticity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frequently connections created, abandoned</a:t>
            </a:r>
            <a:r>
              <a:rPr lang="en-US" sz="1200" b="0" i="0" kern="1200" dirty="0">
                <a:solidFill>
                  <a:schemeClr val="tx1"/>
                </a:solidFill>
                <a:effectLst/>
                <a:latin typeface="+mn-lt"/>
                <a:ea typeface="+mn-ea"/>
                <a:cs typeface="+mn-cs"/>
              </a:rPr>
              <a:t>​</a:t>
            </a:r>
          </a:p>
          <a:p>
            <a:endParaRPr lang="en-US" dirty="0"/>
          </a:p>
          <a:p>
            <a:r>
              <a:rPr lang="en-US" dirty="0" err="1"/>
              <a:t>Satructure</a:t>
            </a:r>
            <a:r>
              <a:rPr lang="en-US" dirty="0"/>
              <a:t> (e.g., layers, convolutions)</a:t>
            </a:r>
          </a:p>
          <a:p>
            <a:endParaRPr lang="en-US" dirty="0"/>
          </a:p>
          <a:p>
            <a:endParaRPr lang="en-US" dirty="0"/>
          </a:p>
          <a:p>
            <a:r>
              <a:rPr lang="en-US" dirty="0"/>
              <a:t>Diagram: https://www.analyticsvidhya.com/blog/2020/02/cnn-vs-rnn-vs-mlp-analyzing-3-types-of-neural-networks-in-deep-learning/ </a:t>
            </a:r>
          </a:p>
        </p:txBody>
      </p:sp>
      <p:sp>
        <p:nvSpPr>
          <p:cNvPr id="4" name="Slide Number Placeholder 3"/>
          <p:cNvSpPr>
            <a:spLocks noGrp="1"/>
          </p:cNvSpPr>
          <p:nvPr>
            <p:ph type="sldNum" sz="quarter" idx="5"/>
          </p:nvPr>
        </p:nvSpPr>
        <p:spPr/>
        <p:txBody>
          <a:bodyPr/>
          <a:lstStyle/>
          <a:p>
            <a:fld id="{76B90254-C008-47DE-813B-3DE15EC5B72E}" type="slidenum">
              <a:rPr lang="en-US" smtClean="0"/>
              <a:t>24</a:t>
            </a:fld>
            <a:endParaRPr lang="en-US"/>
          </a:p>
        </p:txBody>
      </p:sp>
    </p:spTree>
    <p:extLst>
      <p:ext uri="{BB962C8B-B14F-4D97-AF65-F5344CB8AC3E}">
        <p14:creationId xmlns:p14="http://schemas.microsoft.com/office/powerpoint/2010/main" val="395156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25</a:t>
            </a:fld>
            <a:endParaRPr lang="en-US"/>
          </a:p>
        </p:txBody>
      </p:sp>
    </p:spTree>
    <p:extLst>
      <p:ext uri="{BB962C8B-B14F-4D97-AF65-F5344CB8AC3E}">
        <p14:creationId xmlns:p14="http://schemas.microsoft.com/office/powerpoint/2010/main" val="723799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https://www.analyticsvidhya.com/blog/2020/02/cnn-vs-rnn-vs-mlp-analyzing-3-types-of-neural-networks-in-deep-learning/</a:t>
            </a:r>
          </a:p>
          <a:p>
            <a:endParaRPr lang="en-US" dirty="0"/>
          </a:p>
          <a:p>
            <a:r>
              <a:rPr lang="en-US" dirty="0"/>
              <a:t>See also: https://www.digitalvidya.com/blog/types-of-neural-networks/</a:t>
            </a:r>
          </a:p>
          <a:p>
            <a:r>
              <a:rPr lang="en-US" dirty="0"/>
              <a:t>https://analyticsindiamag.com/6-types-of-artificial-neural-networks-currently-being-used-in-todays-technology/ </a:t>
            </a:r>
          </a:p>
        </p:txBody>
      </p:sp>
      <p:sp>
        <p:nvSpPr>
          <p:cNvPr id="4" name="Slide Number Placeholder 3"/>
          <p:cNvSpPr>
            <a:spLocks noGrp="1"/>
          </p:cNvSpPr>
          <p:nvPr>
            <p:ph type="sldNum" sz="quarter" idx="5"/>
          </p:nvPr>
        </p:nvSpPr>
        <p:spPr/>
        <p:txBody>
          <a:bodyPr/>
          <a:lstStyle/>
          <a:p>
            <a:fld id="{76B90254-C008-47DE-813B-3DE15EC5B72E}" type="slidenum">
              <a:rPr lang="en-US" smtClean="0"/>
              <a:t>26</a:t>
            </a:fld>
            <a:endParaRPr lang="en-US"/>
          </a:p>
        </p:txBody>
      </p:sp>
    </p:spTree>
    <p:extLst>
      <p:ext uri="{BB962C8B-B14F-4D97-AF65-F5344CB8AC3E}">
        <p14:creationId xmlns:p14="http://schemas.microsoft.com/office/powerpoint/2010/main" val="332830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Downes, S. (2007) What Connectivism Is. https://www.downes.ca/post/38653 </a:t>
            </a:r>
          </a:p>
        </p:txBody>
      </p:sp>
      <p:sp>
        <p:nvSpPr>
          <p:cNvPr id="4" name="Slide Number Placeholder 3"/>
          <p:cNvSpPr>
            <a:spLocks noGrp="1"/>
          </p:cNvSpPr>
          <p:nvPr>
            <p:ph type="sldNum" sz="quarter" idx="5"/>
          </p:nvPr>
        </p:nvSpPr>
        <p:spPr/>
        <p:txBody>
          <a:bodyPr/>
          <a:lstStyle/>
          <a:p>
            <a:fld id="{76B90254-C008-47DE-813B-3DE15EC5B72E}" type="slidenum">
              <a:rPr lang="en-US" smtClean="0"/>
              <a:t>6</a:t>
            </a:fld>
            <a:endParaRPr lang="en-US"/>
          </a:p>
        </p:txBody>
      </p:sp>
    </p:spTree>
    <p:extLst>
      <p:ext uri="{BB962C8B-B14F-4D97-AF65-F5344CB8AC3E}">
        <p14:creationId xmlns:p14="http://schemas.microsoft.com/office/powerpoint/2010/main" val="3371973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https://www.analyticsvidhya.com/blog/2020/02/cnn-vs-rnn-vs-mlp-analyzing-3-types-of-neural-networks-in-deep-learning/</a:t>
            </a:r>
          </a:p>
        </p:txBody>
      </p:sp>
      <p:sp>
        <p:nvSpPr>
          <p:cNvPr id="4" name="Slide Number Placeholder 3"/>
          <p:cNvSpPr>
            <a:spLocks noGrp="1"/>
          </p:cNvSpPr>
          <p:nvPr>
            <p:ph type="sldNum" sz="quarter" idx="5"/>
          </p:nvPr>
        </p:nvSpPr>
        <p:spPr/>
        <p:txBody>
          <a:bodyPr/>
          <a:lstStyle/>
          <a:p>
            <a:fld id="{76B90254-C008-47DE-813B-3DE15EC5B72E}" type="slidenum">
              <a:rPr lang="en-US" smtClean="0"/>
              <a:t>27</a:t>
            </a:fld>
            <a:endParaRPr lang="en-US"/>
          </a:p>
        </p:txBody>
      </p:sp>
    </p:spTree>
    <p:extLst>
      <p:ext uri="{BB962C8B-B14F-4D97-AF65-F5344CB8AC3E}">
        <p14:creationId xmlns:p14="http://schemas.microsoft.com/office/powerpoint/2010/main" val="3689657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https://miro.medium.com/max/1000/1*cuTSPlTq0a_327iTPJyD-Q.png</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28</a:t>
            </a:fld>
            <a:endParaRPr lang="en-US"/>
          </a:p>
        </p:txBody>
      </p:sp>
    </p:spTree>
    <p:extLst>
      <p:ext uri="{BB962C8B-B14F-4D97-AF65-F5344CB8AC3E}">
        <p14:creationId xmlns:p14="http://schemas.microsoft.com/office/powerpoint/2010/main" val="2581971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https://serokell.io/blog/deep-learning-and-neural-network-guide</a:t>
            </a:r>
          </a:p>
          <a:p>
            <a:endParaRPr lang="en-US" dirty="0"/>
          </a:p>
          <a:p>
            <a:r>
              <a:rPr lang="en-US" b="1" dirty="0"/>
              <a:t>Iteration</a:t>
            </a:r>
          </a:p>
          <a:p>
            <a:r>
              <a:rPr lang="en-US" dirty="0"/>
              <a:t>This is a kind of counter that increases every time the neural network goes through one training set. In other words, this is the total number of training sets completed by the neural network.</a:t>
            </a:r>
          </a:p>
          <a:p>
            <a:r>
              <a:rPr lang="en-US" b="1" dirty="0"/>
              <a:t>Epoch</a:t>
            </a:r>
          </a:p>
          <a:p>
            <a:r>
              <a:rPr lang="en-US" dirty="0"/>
              <a:t>The epoch increases each time we go through the entire set of training sets. The more epochs there are, the better is the training of the model.</a:t>
            </a:r>
          </a:p>
          <a:p>
            <a:r>
              <a:rPr lang="en-US" b="1" dirty="0"/>
              <a:t>Batch</a:t>
            </a:r>
          </a:p>
          <a:p>
            <a:r>
              <a:rPr lang="en-US" dirty="0"/>
              <a:t>Batch size is equal to the number of training examples in one forward/backward pass. The higher the batch size, the more memory space you’ll need.</a:t>
            </a:r>
          </a:p>
          <a:p>
            <a:r>
              <a:rPr lang="en-US" dirty="0"/>
              <a:t>What is the difference between an iteration and an epoch?</a:t>
            </a:r>
          </a:p>
          <a:p>
            <a:endParaRPr lang="en-US" dirty="0"/>
          </a:p>
          <a:p>
            <a:r>
              <a:rPr lang="en-US" dirty="0"/>
              <a:t>Error is a deviation that reflects the discrepancy between expected and received output. The error should become smaller after every epoch. If this does not happen, then you are doing something wrong.</a:t>
            </a:r>
          </a:p>
          <a:p>
            <a:r>
              <a:rPr lang="en-US" dirty="0"/>
              <a:t>The error can be calculated in different ways, but we will consider only two main ways: Arctan and Mean Squared Error.</a:t>
            </a:r>
          </a:p>
          <a:p>
            <a:r>
              <a:rPr lang="en-US" dirty="0"/>
              <a:t>There is no restriction on which one to use and you are free to choose whichever method gives you the best results. But each method counts errors in different ways:</a:t>
            </a:r>
          </a:p>
          <a:p>
            <a:r>
              <a:rPr lang="en-US" dirty="0"/>
              <a:t>With Arctan, the error will almost always be larger.</a:t>
            </a:r>
          </a:p>
          <a:p>
            <a:r>
              <a:rPr lang="en-US" dirty="0">
                <a:effectLst/>
              </a:rPr>
              <a:t>arctan2(i1−a1)+...+arctan2(in−an)n</a:t>
            </a:r>
            <a:r>
              <a:rPr lang="en-US" dirty="0"/>
              <a:t> MSE is more balanced and is used more often.</a:t>
            </a:r>
          </a:p>
          <a:p>
            <a:r>
              <a:rPr lang="en-US" dirty="0">
                <a:effectLst/>
              </a:rPr>
              <a:t>(i1−a1)2+(i2−a2)2+...+(in−an)2</a:t>
            </a:r>
            <a:r>
              <a:rPr lang="en-US" dirty="0"/>
              <a:t> </a:t>
            </a:r>
          </a:p>
          <a:p>
            <a:endParaRPr lang="en-US" dirty="0"/>
          </a:p>
          <a:p>
            <a:r>
              <a:rPr lang="en-US" dirty="0"/>
              <a:t>A typical deep learning lifecycle © 2018 </a:t>
            </a:r>
            <a:r>
              <a:rPr lang="en-US" dirty="0" err="1"/>
              <a:t>Luminovo</a:t>
            </a:r>
            <a:r>
              <a:rPr lang="en-US" dirty="0"/>
              <a:t> - https://www.kdnuggets.com/2019/03/deep-learning-toolset-overview.html </a:t>
            </a:r>
          </a:p>
          <a:p>
            <a:r>
              <a:rPr lang="en-US" dirty="0"/>
              <a:t> </a:t>
            </a:r>
          </a:p>
        </p:txBody>
      </p:sp>
      <p:sp>
        <p:nvSpPr>
          <p:cNvPr id="4" name="Slide Number Placeholder 3"/>
          <p:cNvSpPr>
            <a:spLocks noGrp="1"/>
          </p:cNvSpPr>
          <p:nvPr>
            <p:ph type="sldNum" sz="quarter" idx="5"/>
          </p:nvPr>
        </p:nvSpPr>
        <p:spPr/>
        <p:txBody>
          <a:bodyPr/>
          <a:lstStyle/>
          <a:p>
            <a:fld id="{76B90254-C008-47DE-813B-3DE15EC5B72E}" type="slidenum">
              <a:rPr lang="en-US" smtClean="0"/>
              <a:t>29</a:t>
            </a:fld>
            <a:endParaRPr lang="en-US"/>
          </a:p>
        </p:txBody>
      </p:sp>
    </p:spTree>
    <p:extLst>
      <p:ext uri="{BB962C8B-B14F-4D97-AF65-F5344CB8AC3E}">
        <p14:creationId xmlns:p14="http://schemas.microsoft.com/office/powerpoint/2010/main" val="972136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Learning networks – theory </a:t>
            </a:r>
            <a:r>
              <a:rPr lang="en-US" dirty="0"/>
              <a:t>and practice </a:t>
            </a:r>
            <a:r>
              <a:rPr lang="en-US" dirty="0">
                <a:hlinkClick r:id="rId3"/>
              </a:rPr>
              <a:t>https://1drv.ms/p/s!AsfGmzWExt_wgYojJcUnYFduT8L_Fg?e=R1t5Qa</a:t>
            </a:r>
            <a:r>
              <a:rPr lang="en-US" dirty="0"/>
              <a:t> </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30</a:t>
            </a:fld>
            <a:endParaRPr lang="en-US"/>
          </a:p>
        </p:txBody>
      </p:sp>
    </p:spTree>
    <p:extLst>
      <p:ext uri="{BB962C8B-B14F-4D97-AF65-F5344CB8AC3E}">
        <p14:creationId xmlns:p14="http://schemas.microsoft.com/office/powerpoint/2010/main" val="2880531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Classical Realization of Quantum Parallelism  http://brainworkshow.sparsey.com/tag/sparse-distributed-representations/</a:t>
            </a:r>
          </a:p>
        </p:txBody>
      </p:sp>
      <p:sp>
        <p:nvSpPr>
          <p:cNvPr id="4" name="Slide Number Placeholder 3"/>
          <p:cNvSpPr>
            <a:spLocks noGrp="1"/>
          </p:cNvSpPr>
          <p:nvPr>
            <p:ph type="sldNum" sz="quarter" idx="5"/>
          </p:nvPr>
        </p:nvSpPr>
        <p:spPr/>
        <p:txBody>
          <a:bodyPr/>
          <a:lstStyle/>
          <a:p>
            <a:fld id="{76B90254-C008-47DE-813B-3DE15EC5B72E}" type="slidenum">
              <a:rPr lang="en-US" smtClean="0"/>
              <a:t>34</a:t>
            </a:fld>
            <a:endParaRPr lang="en-US"/>
          </a:p>
        </p:txBody>
      </p:sp>
    </p:spTree>
    <p:extLst>
      <p:ext uri="{BB962C8B-B14F-4D97-AF65-F5344CB8AC3E}">
        <p14:creationId xmlns:p14="http://schemas.microsoft.com/office/powerpoint/2010/main" val="2092440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35</a:t>
            </a:fld>
            <a:endParaRPr lang="en-US"/>
          </a:p>
        </p:txBody>
      </p:sp>
    </p:spTree>
    <p:extLst>
      <p:ext uri="{BB962C8B-B14F-4D97-AF65-F5344CB8AC3E}">
        <p14:creationId xmlns:p14="http://schemas.microsoft.com/office/powerpoint/2010/main" val="108796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https://www.youtube.com/watch?v=TuT8sA2NYus </a:t>
            </a:r>
          </a:p>
        </p:txBody>
      </p:sp>
      <p:sp>
        <p:nvSpPr>
          <p:cNvPr id="4" name="Slide Number Placeholder 3"/>
          <p:cNvSpPr>
            <a:spLocks noGrp="1"/>
          </p:cNvSpPr>
          <p:nvPr>
            <p:ph type="sldNum" sz="quarter" idx="5"/>
          </p:nvPr>
        </p:nvSpPr>
        <p:spPr/>
        <p:txBody>
          <a:bodyPr/>
          <a:lstStyle/>
          <a:p>
            <a:fld id="{76B90254-C008-47DE-813B-3DE15EC5B72E}" type="slidenum">
              <a:rPr lang="en-US" smtClean="0"/>
              <a:t>38</a:t>
            </a:fld>
            <a:endParaRPr lang="en-US"/>
          </a:p>
        </p:txBody>
      </p:sp>
    </p:spTree>
    <p:extLst>
      <p:ext uri="{BB962C8B-B14F-4D97-AF65-F5344CB8AC3E}">
        <p14:creationId xmlns:p14="http://schemas.microsoft.com/office/powerpoint/2010/main" val="3556780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https://www.downes.ca/presentation/477</a:t>
            </a:r>
          </a:p>
        </p:txBody>
      </p:sp>
      <p:sp>
        <p:nvSpPr>
          <p:cNvPr id="4" name="Slide Number Placeholder 3"/>
          <p:cNvSpPr>
            <a:spLocks noGrp="1"/>
          </p:cNvSpPr>
          <p:nvPr>
            <p:ph type="sldNum" sz="quarter" idx="5"/>
          </p:nvPr>
        </p:nvSpPr>
        <p:spPr/>
        <p:txBody>
          <a:bodyPr/>
          <a:lstStyle/>
          <a:p>
            <a:fld id="{76B90254-C008-47DE-813B-3DE15EC5B72E}" type="slidenum">
              <a:rPr lang="en-US" smtClean="0"/>
              <a:t>40</a:t>
            </a:fld>
            <a:endParaRPr lang="en-US"/>
          </a:p>
        </p:txBody>
      </p:sp>
    </p:spTree>
    <p:extLst>
      <p:ext uri="{BB962C8B-B14F-4D97-AF65-F5344CB8AC3E}">
        <p14:creationId xmlns:p14="http://schemas.microsoft.com/office/powerpoint/2010/main" val="1027008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43</a:t>
            </a:fld>
            <a:endParaRPr lang="en-US"/>
          </a:p>
        </p:txBody>
      </p:sp>
    </p:spTree>
    <p:extLst>
      <p:ext uri="{BB962C8B-B14F-4D97-AF65-F5344CB8AC3E}">
        <p14:creationId xmlns:p14="http://schemas.microsoft.com/office/powerpoint/2010/main" val="221262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Art Network, </a:t>
            </a:r>
            <a:r>
              <a:rPr lang="en-US" dirty="0" err="1"/>
              <a:t>BarabásiLab</a:t>
            </a:r>
            <a:r>
              <a:rPr lang="en-US" dirty="0"/>
              <a:t> (2018) - https://www.clotmag.com/news/opening-hidden-pattern-visualising-networks-by-barabasilab-at-ludwig-museum-Budapest </a:t>
            </a:r>
          </a:p>
        </p:txBody>
      </p:sp>
      <p:sp>
        <p:nvSpPr>
          <p:cNvPr id="4" name="Slide Number Placeholder 3"/>
          <p:cNvSpPr>
            <a:spLocks noGrp="1"/>
          </p:cNvSpPr>
          <p:nvPr>
            <p:ph type="sldNum" sz="quarter" idx="5"/>
          </p:nvPr>
        </p:nvSpPr>
        <p:spPr/>
        <p:txBody>
          <a:bodyPr/>
          <a:lstStyle/>
          <a:p>
            <a:fld id="{76B90254-C008-47DE-813B-3DE15EC5B72E}" type="slidenum">
              <a:rPr lang="en-US" smtClean="0"/>
              <a:t>44</a:t>
            </a:fld>
            <a:endParaRPr lang="en-US"/>
          </a:p>
        </p:txBody>
      </p:sp>
    </p:spTree>
    <p:extLst>
      <p:ext uri="{BB962C8B-B14F-4D97-AF65-F5344CB8AC3E}">
        <p14:creationId xmlns:p14="http://schemas.microsoft.com/office/powerpoint/2010/main" val="215370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As you can see, connectivism says that learning is something very different from what is described in other theories. This is one reason we say connectivism is a learning theory: the vocabulary of learning it employs is in some ways importantly incommensurate with that of other theories.</a:t>
            </a:r>
            <a:br>
              <a:rPr lang="en-US" dirty="0"/>
            </a:br>
            <a:br>
              <a:rPr lang="en-US" dirty="0"/>
            </a:br>
            <a:r>
              <a:rPr lang="en-US" dirty="0"/>
              <a:t>When I say of connectivism that 'learning is the formation of connections in a network' I mean this quite literally. The sort of connections I refer to are between </a:t>
            </a:r>
            <a:r>
              <a:rPr lang="en-US" i="1" dirty="0"/>
              <a:t>entities</a:t>
            </a:r>
            <a:r>
              <a:rPr lang="en-US" dirty="0"/>
              <a:t> (or, more formally, 'nodes'). They are not (for example) conceptual connections in a concept map. A connection is not a logical relation. It is something quite distinct.</a:t>
            </a:r>
            <a:br>
              <a:rPr lang="en-US" dirty="0"/>
            </a:br>
            <a:br>
              <a:rPr lang="en-US" dirty="0"/>
            </a:br>
            <a:r>
              <a:rPr lang="en-US" dirty="0"/>
              <a:t>In particular, I define a connection as follows (other accounts may vary): "A connection exists between two entities when a change of state in one entity can cause or result in a change of state in the second entity."</a:t>
            </a:r>
            <a:br>
              <a:rPr lang="en-US" dirty="0"/>
            </a:br>
            <a:br>
              <a:rPr lang="en-US" dirty="0"/>
            </a:br>
            <a:r>
              <a:rPr lang="en-US" dirty="0"/>
              <a:t>Why is this important? Because it captures the idea that connections are something that we can observe and measure (they're not a black box), and because it captures the idea that networks are not merely structures, but also that they enable (what might be called) </a:t>
            </a:r>
            <a:r>
              <a:rPr lang="en-US" i="1" dirty="0" err="1"/>
              <a:t>signalling</a:t>
            </a:r>
            <a:r>
              <a:rPr lang="en-US" dirty="0"/>
              <a:t> between entities.</a:t>
            </a:r>
          </a:p>
          <a:p>
            <a:endParaRPr lang="en-US" dirty="0"/>
          </a:p>
          <a:p>
            <a:r>
              <a:rPr lang="en-US" dirty="0"/>
              <a:t>https://halfanhour.blogspot.com/2014/04/connectivism-as-learning-theory.html </a:t>
            </a:r>
          </a:p>
        </p:txBody>
      </p:sp>
      <p:sp>
        <p:nvSpPr>
          <p:cNvPr id="4" name="Slide Number Placeholder 3"/>
          <p:cNvSpPr>
            <a:spLocks noGrp="1"/>
          </p:cNvSpPr>
          <p:nvPr>
            <p:ph type="sldNum" sz="quarter" idx="5"/>
          </p:nvPr>
        </p:nvSpPr>
        <p:spPr/>
        <p:txBody>
          <a:bodyPr/>
          <a:lstStyle/>
          <a:p>
            <a:fld id="{76B90254-C008-47DE-813B-3DE15EC5B72E}" type="slidenum">
              <a:rPr lang="en-US" smtClean="0"/>
              <a:t>7</a:t>
            </a:fld>
            <a:endParaRPr lang="en-US"/>
          </a:p>
        </p:txBody>
      </p:sp>
    </p:spTree>
    <p:extLst>
      <p:ext uri="{BB962C8B-B14F-4D97-AF65-F5344CB8AC3E}">
        <p14:creationId xmlns:p14="http://schemas.microsoft.com/office/powerpoint/2010/main" val="2899952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Connectivism has been described as a theory that “emphasizes the importance of non-human appliances, hardware and software, and network connections for human learning. The theory stresses the development of ‘</a:t>
            </a:r>
            <a:r>
              <a:rPr lang="en-US" dirty="0" err="1"/>
              <a:t>metaskills</a:t>
            </a:r>
            <a:r>
              <a:rPr lang="en-US" dirty="0"/>
              <a:t>’ for evaluating and managing information and network connections, and notes the importance of information pattern recognition as a learning strategy” (</a:t>
            </a:r>
            <a:r>
              <a:rPr lang="en-US" dirty="0" err="1"/>
              <a:t>Couros</a:t>
            </a:r>
            <a:r>
              <a:rPr lang="en-US" dirty="0"/>
              <a:t>, 2009, p. 233).</a:t>
            </a:r>
          </a:p>
          <a:p>
            <a:endParaRPr lang="en-US" dirty="0"/>
          </a:p>
          <a:p>
            <a:r>
              <a:rPr lang="en-US" dirty="0"/>
              <a:t>Connectivism, with its emphasis on knowing how to use technology to find needed information, to network, and to judge the relevance of information, is tailor-made for us. George Siemens, the founder of connectivism, could well have had the education of health professionals in mind when he wrote:</a:t>
            </a:r>
          </a:p>
          <a:p>
            <a:r>
              <a:rPr lang="en-US" dirty="0"/>
              <a:t>Learning occurs as a result of reflection on, and validation of, content . . . this process is most often initiated through interaction. In this model (and online), content is not less important. The difference is in how content is explored . . . and to a degree who provides it—teacher, student, or both. Effective teaching requires equipping students with the skills and beliefs to be able to provide for their own learning. (Siemens, 2002; ellipses in original)</a:t>
            </a:r>
          </a:p>
          <a:p>
            <a:r>
              <a:rPr lang="en-US" dirty="0"/>
              <a:t>  https://read.aupress.ca/read/teaching-health-professionals-online/section/157a9ad3-a0b2-4400-a946-d71d97ab63b7 </a:t>
            </a:r>
          </a:p>
        </p:txBody>
      </p:sp>
      <p:sp>
        <p:nvSpPr>
          <p:cNvPr id="4" name="Slide Number Placeholder 3"/>
          <p:cNvSpPr>
            <a:spLocks noGrp="1"/>
          </p:cNvSpPr>
          <p:nvPr>
            <p:ph type="sldNum" sz="quarter" idx="5"/>
          </p:nvPr>
        </p:nvSpPr>
        <p:spPr/>
        <p:txBody>
          <a:bodyPr/>
          <a:lstStyle/>
          <a:p>
            <a:fld id="{76B90254-C008-47DE-813B-3DE15EC5B72E}" type="slidenum">
              <a:rPr lang="en-US" smtClean="0"/>
              <a:t>48</a:t>
            </a:fld>
            <a:endParaRPr lang="en-US"/>
          </a:p>
        </p:txBody>
      </p:sp>
    </p:spTree>
    <p:extLst>
      <p:ext uri="{BB962C8B-B14F-4D97-AF65-F5344CB8AC3E}">
        <p14:creationId xmlns:p14="http://schemas.microsoft.com/office/powerpoint/2010/main" val="51082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http://teachweb2.blogspot.com/2008/09/cck08-knowledge-concept-map.html</a:t>
            </a:r>
          </a:p>
          <a:p>
            <a:endParaRPr lang="en-US" dirty="0"/>
          </a:p>
          <a:p>
            <a:endParaRPr lang="en-US" dirty="0"/>
          </a:p>
          <a:p>
            <a:r>
              <a:rPr lang="en-US" dirty="0"/>
              <a:t>Stephen Downes entered the connectivist discussion in a 2005 blog post, in which he argues that, in addition to qualitative and quantitative knowledge, we must include a third type in the domain of knowledge, which he called distributed, or connective, knowledge:</a:t>
            </a:r>
          </a:p>
          <a:p>
            <a:r>
              <a:rPr lang="en-US" dirty="0"/>
              <a:t>Distributed knowledge adds a third major category to this domain, knowledge that could be described as connective. A property of one entity must lead to or become a property of another entity in order for them to be considered connected; the knowledge that results from such connections is connective knowledge. (2005, sec. a, para. 2)</a:t>
            </a:r>
          </a:p>
          <a:p>
            <a:r>
              <a:rPr lang="en-US" dirty="0"/>
              <a:t>Furthermore, Downes stresses, “Connective knowledge requires an interaction. More to the point, connective knowledge is knowledge </a:t>
            </a:r>
            <a:r>
              <a:rPr lang="en-US" i="1" dirty="0"/>
              <a:t>of</a:t>
            </a:r>
            <a:r>
              <a:rPr lang="en-US" dirty="0"/>
              <a:t> the connection” (2005, sec. a, para. 6).</a:t>
            </a:r>
          </a:p>
          <a:p>
            <a:endParaRPr lang="en-US" dirty="0"/>
          </a:p>
          <a:p>
            <a:endParaRPr lang="en-US" dirty="0"/>
          </a:p>
          <a:p>
            <a:r>
              <a:rPr lang="en-US" dirty="0"/>
              <a:t>(Now this below is wrong – it’s not the same sort of ‘connective’ knowledge)</a:t>
            </a:r>
          </a:p>
          <a:p>
            <a:r>
              <a:rPr lang="en-US" dirty="0"/>
              <a:t>Distributive knowledge, or distributive cognition, is not new to the educational psychology literature. In 1998, the concept was reviewed by Hewett and </a:t>
            </a:r>
            <a:r>
              <a:rPr lang="en-US" dirty="0" err="1"/>
              <a:t>Scardamalia</a:t>
            </a:r>
            <a:r>
              <a:rPr lang="en-US" dirty="0"/>
              <a:t>, who discuss schooling as “communities grounded in the practice of knowledge building” (p. 75). In that early Internet era, these authors, citing Pea (1993), indicate an evolution over time in technology supporting distributed learning: “Textbooks, notebooks, rulers, the organization of desks, and the writing on blackboards and bulletin boards are seen as cultural artifacts that carry intelligence in them” (Pea, as cited in Hewett and </a:t>
            </a:r>
            <a:r>
              <a:rPr lang="en-US" dirty="0" err="1"/>
              <a:t>Scardamalia</a:t>
            </a:r>
            <a:r>
              <a:rPr lang="en-US" dirty="0"/>
              <a:t>, 1998, p. 76). https://read.aupress.ca/read/teaching-health-professionals-online/section/157a9ad3-a0b2-4400-a946-d71d97ab63b7</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50</a:t>
            </a:fld>
            <a:endParaRPr lang="en-US"/>
          </a:p>
        </p:txBody>
      </p:sp>
    </p:spTree>
    <p:extLst>
      <p:ext uri="{BB962C8B-B14F-4D97-AF65-F5344CB8AC3E}">
        <p14:creationId xmlns:p14="http://schemas.microsoft.com/office/powerpoint/2010/main" val="3277797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https://www.pinterest.ca/pin/480266747747507347/ </a:t>
            </a:r>
          </a:p>
        </p:txBody>
      </p:sp>
      <p:sp>
        <p:nvSpPr>
          <p:cNvPr id="4" name="Slide Number Placeholder 3"/>
          <p:cNvSpPr>
            <a:spLocks noGrp="1"/>
          </p:cNvSpPr>
          <p:nvPr>
            <p:ph type="sldNum" sz="quarter" idx="5"/>
          </p:nvPr>
        </p:nvSpPr>
        <p:spPr/>
        <p:txBody>
          <a:bodyPr/>
          <a:lstStyle/>
          <a:p>
            <a:fld id="{76B90254-C008-47DE-813B-3DE15EC5B72E}" type="slidenum">
              <a:rPr lang="en-US" smtClean="0"/>
              <a:t>51</a:t>
            </a:fld>
            <a:endParaRPr lang="en-US"/>
          </a:p>
        </p:txBody>
      </p:sp>
    </p:spTree>
    <p:extLst>
      <p:ext uri="{BB962C8B-B14F-4D97-AF65-F5344CB8AC3E}">
        <p14:creationId xmlns:p14="http://schemas.microsoft.com/office/powerpoint/2010/main" val="186391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https://www.facebook.com/SMUNAF82/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theory of connectivism, learning is an activity that consists in forging connections and thus creating networks. Learning is ubiquitous, and it takes place continuously. It may result from deliberate action on the part of an individual, or it may occur in random or haphazard ways. However, as we saw, connectivism acknowledges “the importance of information pattern recognition as a learning strategy” (</a:t>
            </a:r>
            <a:r>
              <a:rPr lang="en-US" dirty="0" err="1"/>
              <a:t>Couros</a:t>
            </a:r>
            <a:r>
              <a:rPr lang="en-US" dirty="0"/>
              <a:t> 2009, p. 233). This pattern recognition can be actualized at the individual or group level; when the process occurs at the group level, the group becomes a networked community. As Stephen Downes puts it, “Knowledge is a network phenomenon. To ‘know’ something is to be organized in a certain way, to exhibit patterns of connectivity. To ‘learn’ is to acquire certain patterns. This is as true for a community as it is for an individual” (2006, “The Semantic Condition,” para. 1). https://read.aupress.ca/read/teaching-health-professionals-online/section/157a9ad3-a0b2-4400-a946-d71d97ab63b7</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52</a:t>
            </a:fld>
            <a:endParaRPr lang="en-US"/>
          </a:p>
        </p:txBody>
      </p:sp>
    </p:spTree>
    <p:extLst>
      <p:ext uri="{BB962C8B-B14F-4D97-AF65-F5344CB8AC3E}">
        <p14:creationId xmlns:p14="http://schemas.microsoft.com/office/powerpoint/2010/main" val="1272802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https://www.downes.ca/presentation/233</a:t>
            </a:r>
          </a:p>
          <a:p>
            <a:endParaRPr lang="en-US" dirty="0"/>
          </a:p>
          <a:p>
            <a:r>
              <a:rPr lang="en-US" dirty="0"/>
              <a:t>A connectivist view of the world is very different from one found in other theories.</a:t>
            </a:r>
            <a:br>
              <a:rPr lang="en-US" dirty="0"/>
            </a:br>
            <a:br>
              <a:rPr lang="en-US" dirty="0"/>
            </a:br>
            <a:r>
              <a:rPr lang="en-US" dirty="0"/>
              <a:t>For example, to the question </a:t>
            </a:r>
            <a:r>
              <a:rPr lang="en-US" i="1" dirty="0"/>
              <a:t>what is knowledge</a:t>
            </a:r>
            <a:r>
              <a:rPr lang="en-US" dirty="0"/>
              <a:t> a connectivist will talk about the capacity of a network to </a:t>
            </a:r>
            <a:r>
              <a:rPr lang="en-US" i="1" dirty="0"/>
              <a:t>recognize</a:t>
            </a:r>
            <a:r>
              <a:rPr lang="en-US" dirty="0"/>
              <a:t> phenomena based on partial information, a common property of neural networks.</a:t>
            </a:r>
            <a:br>
              <a:rPr lang="en-US" dirty="0"/>
            </a:br>
            <a:br>
              <a:rPr lang="en-US" dirty="0"/>
            </a:br>
            <a:r>
              <a:rPr lang="en-US" dirty="0"/>
              <a:t>Connectivism proposes therefore what might be called 'direct knowledge', following the work of people such as J.J. Gibson. This is very different from what might be called 'indirect knowledge', which is based on the creation of models or representations using an internal (and possible innate) language or logic.</a:t>
            </a:r>
            <a:br>
              <a:rPr lang="en-US" dirty="0"/>
            </a:br>
            <a:br>
              <a:rPr lang="en-US" dirty="0"/>
            </a:br>
            <a:r>
              <a:rPr lang="en-US" dirty="0"/>
              <a:t>Consequently, a connectivist account of </a:t>
            </a:r>
            <a:r>
              <a:rPr lang="en-US" i="1" dirty="0"/>
              <a:t>literacy</a:t>
            </a:r>
            <a:r>
              <a:rPr lang="en-US" dirty="0"/>
              <a:t> will be very different from that found in other theories. These theories are essentially language-based and are concerned with the coding and decoding of information in such a language. Major principles will revolve around syntax (aka grammar) and meaning and truth (aka semantics).</a:t>
            </a:r>
            <a:br>
              <a:rPr lang="en-US" dirty="0"/>
            </a:br>
            <a:br>
              <a:rPr lang="en-US" dirty="0"/>
            </a:br>
            <a:r>
              <a:rPr lang="en-US" dirty="0"/>
              <a:t>A connectivist account of literacy reinterprets both syntax and semantics, looking well beyond rules and meaning. In my 'Speaking in </a:t>
            </a:r>
            <a:r>
              <a:rPr lang="en-US" dirty="0" err="1"/>
              <a:t>LOLcats'</a:t>
            </a:r>
            <a:r>
              <a:rPr lang="en-US" dirty="0"/>
              <a:t> presentation, I propose a six-element connectivist account of literacy, one that also includes elements of cognition, context and change.</a:t>
            </a:r>
            <a:br>
              <a:rPr lang="en-US" dirty="0"/>
            </a:br>
            <a:endParaRPr lang="en-US" dirty="0"/>
          </a:p>
          <a:p>
            <a:r>
              <a:rPr lang="en-US" dirty="0"/>
              <a:t>https://halfanhour.blogspot.com/2014/04/connectivism-as-learning-theory.html</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53</a:t>
            </a:fld>
            <a:endParaRPr lang="en-US"/>
          </a:p>
        </p:txBody>
      </p:sp>
    </p:spTree>
    <p:extLst>
      <p:ext uri="{BB962C8B-B14F-4D97-AF65-F5344CB8AC3E}">
        <p14:creationId xmlns:p14="http://schemas.microsoft.com/office/powerpoint/2010/main" val="2725895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question of how we </a:t>
            </a:r>
            <a:r>
              <a:rPr lang="en-US" i="1" dirty="0"/>
              <a:t>evaluate</a:t>
            </a:r>
            <a:r>
              <a:rPr lang="en-US" dirty="0"/>
              <a:t> learning in connectivism is very different. Rather than focus on rote response, or on manipulations inside a model, a connectivist model of evaluation involves the</a:t>
            </a:r>
            <a:r>
              <a:rPr lang="en-US" i="1" dirty="0"/>
              <a:t> recognition of expertise </a:t>
            </a:r>
            <a:r>
              <a:rPr lang="en-US" dirty="0"/>
              <a:t>by other participants inside the network.</a:t>
            </a:r>
            <a:br>
              <a:rPr lang="en-US" dirty="0"/>
            </a:br>
            <a:br>
              <a:rPr lang="en-US" dirty="0"/>
            </a:br>
            <a:r>
              <a:rPr lang="en-US" dirty="0"/>
              <a:t>In connectivism, the principles of </a:t>
            </a:r>
            <a:r>
              <a:rPr lang="en-US" i="1" dirty="0"/>
              <a:t>quality</a:t>
            </a:r>
            <a:r>
              <a:rPr lang="en-US" dirty="0"/>
              <a:t> educational design are based on the properties of networks that effectively respond to, and recognize, phenomena in the </a:t>
            </a:r>
            <a:r>
              <a:rPr lang="en-US" dirty="0" err="1"/>
              <a:t>environment.In</a:t>
            </a:r>
            <a:r>
              <a:rPr lang="en-US" dirty="0"/>
              <a:t> various works, I have identified these as autonomy, diversity, openness, and interactivity. These are very different from standard accounts of quality.</a:t>
            </a:r>
            <a:br>
              <a:rPr lang="en-US" dirty="0"/>
            </a:br>
            <a:br>
              <a:rPr lang="en-US" dirty="0"/>
            </a:br>
            <a:r>
              <a:rPr lang="en-US" dirty="0"/>
              <a:t>With each of these aspects of connectivism being identified and developed, it becomes increasingly apparent that a connectivist sees learning very differently from those who follow other theories.</a:t>
            </a:r>
            <a:br>
              <a:rPr lang="en-US" dirty="0"/>
            </a:br>
            <a:br>
              <a:rPr lang="en-US" dirty="0"/>
            </a:br>
            <a:r>
              <a:rPr lang="en-US" dirty="0"/>
              <a:t>They see a person learning as a self-managed and autonomous seeker of opportunities to create, interact and have new experiences, where learning is not the accumulation of more and more facts or memories, but the ongoing development of a richer and richer neural tapestry.</a:t>
            </a:r>
            <a:br>
              <a:rPr lang="en-US" dirty="0"/>
            </a:br>
            <a:br>
              <a:rPr lang="en-US" dirty="0"/>
            </a:br>
            <a:r>
              <a:rPr lang="en-US" dirty="0"/>
              <a:t>They understand that the essential purpose of education and teaching is not to produce some set of core knowledge in a person, but rather to create the conditions in which a person can become an accomplished and motivated learner in their own right.</a:t>
            </a:r>
          </a:p>
          <a:p>
            <a:r>
              <a:rPr lang="en-US" dirty="0"/>
              <a:t>https://halfanhour.blogspot.com/2014/04/connectivism-as-learning-theory.html</a:t>
            </a:r>
          </a:p>
          <a:p>
            <a:endParaRPr lang="en-US" dirty="0"/>
          </a:p>
          <a:p>
            <a:r>
              <a:rPr lang="en-US" dirty="0"/>
              <a:t>-</a:t>
            </a:r>
          </a:p>
          <a:p>
            <a:endParaRPr lang="en-US" dirty="0"/>
          </a:p>
          <a:p>
            <a:r>
              <a:rPr lang="en-US" dirty="0"/>
              <a:t>Assessment of connectivist learning is challenging when criteria traditionally used to assess and value learning are applied to judge whether a student has achieved an effective learning network. In health care education, students must be able not only to articulate what they know but also to provide relevant evidence from credible sources in order to support their professional decisions and actions. </a:t>
            </a:r>
          </a:p>
          <a:p>
            <a:endParaRPr lang="en-US" dirty="0"/>
          </a:p>
          <a:p>
            <a:r>
              <a:rPr lang="en-US" dirty="0"/>
              <a:t>Furthermore, as Siemens concludes, “the capacity to know is more critical than what is actually known” (2008, para. 6), and this is something for which traditional education has not developed assessment criteria. When they begin to think as </a:t>
            </a:r>
            <a:r>
              <a:rPr lang="en-US" dirty="0" err="1"/>
              <a:t>connectivists</a:t>
            </a:r>
            <a:r>
              <a:rPr lang="en-US" dirty="0"/>
              <a:t>, students and educators may need to undergo a paradigm shift in their beliefs about how online learning occurs and how it is measured.</a:t>
            </a:r>
          </a:p>
          <a:p>
            <a:endParaRPr lang="en-US" dirty="0"/>
          </a:p>
          <a:p>
            <a:r>
              <a:rPr lang="en-US" dirty="0"/>
              <a:t>https://read.aupress.ca/read/teaching-health-professionals-online/section/157a9ad3-a0b2-4400-a946-d71d97ab63b7 </a:t>
            </a:r>
            <a:br>
              <a:rPr lang="en-US" dirty="0"/>
            </a:br>
            <a:endParaRPr lang="en-US" dirty="0"/>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63</a:t>
            </a:fld>
            <a:endParaRPr lang="en-US"/>
          </a:p>
        </p:txBody>
      </p:sp>
    </p:spTree>
    <p:extLst>
      <p:ext uri="{BB962C8B-B14F-4D97-AF65-F5344CB8AC3E}">
        <p14:creationId xmlns:p14="http://schemas.microsoft.com/office/powerpoint/2010/main" val="4283196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feature of connectivism is that much learning can happen across peer networks that take place online. In connectivist learning, a teacher will guide students to information and answer key questions as needed, in order to support students learning and sharing on their own. Students are also encouraged to seek out information on their own online and express what they find. A connected community around this shared information often results.</a:t>
            </a:r>
          </a:p>
          <a:p>
            <a:endParaRPr lang="en-US" dirty="0"/>
          </a:p>
          <a:p>
            <a:r>
              <a:rPr lang="en-US" dirty="0"/>
              <a:t>https://www.learning-theories.com/connectivism-siemens-downes.html </a:t>
            </a:r>
          </a:p>
        </p:txBody>
      </p:sp>
      <p:sp>
        <p:nvSpPr>
          <p:cNvPr id="4" name="Slide Number Placeholder 3"/>
          <p:cNvSpPr>
            <a:spLocks noGrp="1"/>
          </p:cNvSpPr>
          <p:nvPr>
            <p:ph type="sldNum" sz="quarter" idx="5"/>
          </p:nvPr>
        </p:nvSpPr>
        <p:spPr/>
        <p:txBody>
          <a:bodyPr/>
          <a:lstStyle/>
          <a:p>
            <a:fld id="{76B90254-C008-47DE-813B-3DE15EC5B72E}" type="slidenum">
              <a:rPr lang="en-US" smtClean="0"/>
              <a:t>66</a:t>
            </a:fld>
            <a:endParaRPr lang="en-US"/>
          </a:p>
        </p:txBody>
      </p:sp>
    </p:spTree>
    <p:extLst>
      <p:ext uri="{BB962C8B-B14F-4D97-AF65-F5344CB8AC3E}">
        <p14:creationId xmlns:p14="http://schemas.microsoft.com/office/powerpoint/2010/main" val="2351127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Network Pedagogy</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Think of as ‘Network Pragmatics’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Deals with how to use networks to support learning</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Embraces the idea of ‘distributed knowledge’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Example: knowing how to build a 747</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 store my knowledge in my friends’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Recognizes </a:t>
            </a:r>
            <a:r>
              <a:rPr lang="en-US" sz="1200" b="0" i="0" u="none" strike="noStrike" kern="1200" dirty="0" err="1">
                <a:solidFill>
                  <a:schemeClr val="tx1"/>
                </a:solidFill>
                <a:effectLst/>
                <a:latin typeface="+mn-lt"/>
                <a:ea typeface="+mn-ea"/>
                <a:cs typeface="+mn-cs"/>
              </a:rPr>
              <a:t>explicity</a:t>
            </a:r>
            <a:r>
              <a:rPr lang="en-US" sz="1200" b="0" i="0" u="none" strike="noStrike" kern="1200" dirty="0">
                <a:solidFill>
                  <a:schemeClr val="tx1"/>
                </a:solidFill>
                <a:effectLst/>
                <a:latin typeface="+mn-lt"/>
                <a:ea typeface="+mn-ea"/>
                <a:cs typeface="+mn-cs"/>
              </a:rPr>
              <a:t> that what we ‘know’ is </a:t>
            </a:r>
            <a:r>
              <a:rPr lang="en-US" sz="1200" b="0" i="1" u="none" strike="noStrike" kern="1200" dirty="0">
                <a:solidFill>
                  <a:schemeClr val="tx1"/>
                </a:solidFill>
                <a:effectLst/>
                <a:latin typeface="+mn-lt"/>
                <a:ea typeface="+mn-ea"/>
                <a:cs typeface="+mn-cs"/>
              </a:rPr>
              <a:t>embedded </a:t>
            </a:r>
            <a:r>
              <a:rPr lang="en-US" sz="1200" b="0" i="0" u="none" strike="noStrike" kern="1200" dirty="0">
                <a:solidFill>
                  <a:schemeClr val="tx1"/>
                </a:solidFill>
                <a:effectLst/>
                <a:latin typeface="+mn-lt"/>
                <a:ea typeface="+mn-ea"/>
                <a:cs typeface="+mn-cs"/>
              </a:rPr>
              <a:t>in our network of connections to each other, to resources, to the world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George Siemens http://www.elearnspace.org/Articles/connectivism.htm</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69</a:t>
            </a:fld>
            <a:endParaRPr lang="en-US"/>
          </a:p>
        </p:txBody>
      </p:sp>
    </p:spTree>
    <p:extLst>
      <p:ext uri="{BB962C8B-B14F-4D97-AF65-F5344CB8AC3E}">
        <p14:creationId xmlns:p14="http://schemas.microsoft.com/office/powerpoint/2010/main" val="3825791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instructional theory, on the other hand, must prescribe procedures to enable learning efficiently and effectively. According to Bruner (1966) an instructional theory should deal with four major elements: (1) the learning predisposition, (2) the design of concepts to be presented and its structure for ease of understanding, (3) the most successful progression of ideas in which to present a body of knowledge, and (4) the administration of rewards and punishments. Therefore, an instructional theory focuses on the overall structure of learning material for the most successful learning experience. As a result of Bloom’s Taxonomy of Education </a:t>
            </a:r>
            <a:r>
              <a:rPr lang="en-US" sz="1200" kern="1200" dirty="0" err="1">
                <a:solidFill>
                  <a:schemeClr val="tx1"/>
                </a:solidFill>
                <a:effectLst/>
                <a:latin typeface="+mn-lt"/>
                <a:ea typeface="+mn-ea"/>
                <a:cs typeface="+mn-cs"/>
              </a:rPr>
              <a:t>Objectivesfrom</a:t>
            </a:r>
            <a:r>
              <a:rPr lang="en-US" sz="1200" kern="1200" dirty="0">
                <a:solidFill>
                  <a:schemeClr val="tx1"/>
                </a:solidFill>
                <a:effectLst/>
                <a:latin typeface="+mn-lt"/>
                <a:ea typeface="+mn-ea"/>
                <a:cs typeface="+mn-cs"/>
              </a:rPr>
              <a:t> 1956 (Bloom, 1984), </a:t>
            </a:r>
            <a:r>
              <a:rPr lang="en-US" sz="1200" kern="1200" dirty="0" err="1">
                <a:solidFill>
                  <a:schemeClr val="tx1"/>
                </a:solidFill>
                <a:effectLst/>
                <a:latin typeface="+mn-lt"/>
                <a:ea typeface="+mn-ea"/>
                <a:cs typeface="+mn-cs"/>
              </a:rPr>
              <a:t>instructionaltheory</a:t>
            </a:r>
            <a:r>
              <a:rPr lang="en-US" sz="1200" kern="1200" dirty="0">
                <a:solidFill>
                  <a:schemeClr val="tx1"/>
                </a:solidFill>
                <a:effectLst/>
                <a:latin typeface="+mn-lt"/>
                <a:ea typeface="+mn-ea"/>
                <a:cs typeface="+mn-cs"/>
              </a:rPr>
              <a:t> enabled the educator to code the learning process. This spawned a series of instructional theorists such as Robert Gagne, who published Conditions of </a:t>
            </a:r>
            <a:r>
              <a:rPr lang="en-US" sz="1200" kern="1200" dirty="0" err="1">
                <a:solidFill>
                  <a:schemeClr val="tx1"/>
                </a:solidFill>
                <a:effectLst/>
                <a:latin typeface="+mn-lt"/>
                <a:ea typeface="+mn-ea"/>
                <a:cs typeface="+mn-cs"/>
              </a:rPr>
              <a:t>Learningfor</a:t>
            </a:r>
            <a:r>
              <a:rPr lang="en-US" sz="1200" kern="1200" dirty="0">
                <a:solidFill>
                  <a:schemeClr val="tx1"/>
                </a:solidFill>
                <a:effectLst/>
                <a:latin typeface="+mn-lt"/>
                <a:ea typeface="+mn-ea"/>
                <a:cs typeface="+mn-cs"/>
              </a:rPr>
              <a:t> the Florida State University's Department of Educational Research (Gagne &amp; </a:t>
            </a:r>
            <a:r>
              <a:rPr lang="en-US" sz="1200" kern="1200" dirty="0" err="1">
                <a:solidFill>
                  <a:schemeClr val="tx1"/>
                </a:solidFill>
                <a:effectLst/>
                <a:latin typeface="+mn-lt"/>
                <a:ea typeface="+mn-ea"/>
                <a:cs typeface="+mn-cs"/>
              </a:rPr>
              <a:t>Medsker</a:t>
            </a:r>
            <a:r>
              <a:rPr lang="en-US" sz="1200" kern="1200" dirty="0">
                <a:solidFill>
                  <a:schemeClr val="tx1"/>
                </a:solidFill>
                <a:effectLst/>
                <a:latin typeface="+mn-lt"/>
                <a:ea typeface="+mn-ea"/>
                <a:cs typeface="+mn-cs"/>
              </a:rPr>
              <a:t>, 1996).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late 1970s, instructional theory has been traditionally split into two categories: behaviorism and cognitivism. Skinner’s (Black, 1995) behaviorist theories were popular, because they could be evaluated using the new categorization kind </a:t>
            </a:r>
            <a:r>
              <a:rPr lang="en-US" sz="1200" kern="1200" dirty="0" err="1">
                <a:solidFill>
                  <a:schemeClr val="tx1"/>
                </a:solidFill>
                <a:effectLst/>
                <a:latin typeface="+mn-lt"/>
                <a:ea typeface="+mn-ea"/>
                <a:cs typeface="+mn-cs"/>
              </a:rPr>
              <a:t>ofprocess</a:t>
            </a:r>
            <a:r>
              <a:rPr lang="en-US" sz="1200" kern="1200" dirty="0">
                <a:solidFill>
                  <a:schemeClr val="tx1"/>
                </a:solidFill>
                <a:effectLst/>
                <a:latin typeface="+mn-lt"/>
                <a:ea typeface="+mn-ea"/>
                <a:cs typeface="+mn-cs"/>
              </a:rPr>
              <a:t>, whereas it was more difficult to demonstrate a cognitive learning result. In opposition, Paulo Freire’s Pedagogy of the Oppressed(2007) criticized the idea of an educational model being “banked”. Much like Bruner’s definition of instructional theory, Schott &amp; Driscoll (1997) formulated a proposal for a universal instructional theory. Four components for an instructor and designer to consider were: (1) the learner, (2) the learning task, which includes learning outcome goals, (3) the conditions and instructional methods for learning, the overall environment, and (4) a frame of reference for specific learning. “Therefore, the purpose of instructional theory is to be prescriptive, to provide principles by which teachers and instructional designers can assure learning” (Driscoll, 2000, p. 353).Gagne more clearly defined instructional theory during World War II for the process of training pilots in the Air Force (Gagne &amp; </a:t>
            </a:r>
            <a:r>
              <a:rPr lang="en-US" sz="1200" kern="1200" dirty="0" err="1">
                <a:solidFill>
                  <a:schemeClr val="tx1"/>
                </a:solidFill>
                <a:effectLst/>
                <a:latin typeface="+mn-lt"/>
                <a:ea typeface="+mn-ea"/>
                <a:cs typeface="+mn-cs"/>
              </a:rPr>
              <a:t>Medsker</a:t>
            </a:r>
            <a:r>
              <a:rPr lang="en-US" sz="1200" kern="1200" dirty="0">
                <a:solidFill>
                  <a:schemeClr val="tx1"/>
                </a:solidFill>
                <a:effectLst/>
                <a:latin typeface="+mn-lt"/>
                <a:ea typeface="+mn-ea"/>
                <a:cs typeface="+mn-cs"/>
              </a:rPr>
              <a:t>, 1996). He later developed a sequence of requirements that codify what educators should use for instruction. Gagne is considered to be the foremost researcher and contributor to the organized approach to instructional theory. </a:t>
            </a:r>
            <a:r>
              <a:rPr lang="en-US" sz="1200" kern="1200" dirty="0" err="1">
                <a:solidFill>
                  <a:schemeClr val="tx1"/>
                </a:solidFill>
                <a:effectLst/>
                <a:latin typeface="+mn-lt"/>
                <a:ea typeface="+mn-ea"/>
                <a:cs typeface="+mn-cs"/>
              </a:rPr>
              <a:t>Hismajor</a:t>
            </a:r>
            <a:r>
              <a:rPr lang="en-US" sz="1200" kern="1200" dirty="0">
                <a:solidFill>
                  <a:schemeClr val="tx1"/>
                </a:solidFill>
                <a:effectLst/>
                <a:latin typeface="+mn-lt"/>
                <a:ea typeface="+mn-ea"/>
                <a:cs typeface="+mn-cs"/>
              </a:rPr>
              <a:t> input to the theory of instruction was his model for "Nine Events of Instruction“</a:t>
            </a:r>
          </a:p>
          <a:p>
            <a:endParaRPr lang="en-US" sz="1200" kern="1200" dirty="0">
              <a:solidFill>
                <a:schemeClr val="tx1"/>
              </a:solidFill>
              <a:effectLst/>
              <a:latin typeface="+mn-lt"/>
              <a:ea typeface="+mn-ea"/>
              <a:cs typeface="+mn-cs"/>
            </a:endParaRPr>
          </a:p>
          <a:p>
            <a:r>
              <a:rPr lang="en-US" dirty="0"/>
              <a:t>https://www.hetl.org/wp-content/uploads/2013/09/HETLReview2013SpecialIssueArticle1.pdf </a:t>
            </a:r>
          </a:p>
        </p:txBody>
      </p:sp>
      <p:sp>
        <p:nvSpPr>
          <p:cNvPr id="4" name="Slide Number Placeholder 3"/>
          <p:cNvSpPr>
            <a:spLocks noGrp="1"/>
          </p:cNvSpPr>
          <p:nvPr>
            <p:ph type="sldNum" sz="quarter" idx="5"/>
          </p:nvPr>
        </p:nvSpPr>
        <p:spPr/>
        <p:txBody>
          <a:bodyPr/>
          <a:lstStyle/>
          <a:p>
            <a:fld id="{76B90254-C008-47DE-813B-3DE15EC5B72E}" type="slidenum">
              <a:rPr lang="en-US" smtClean="0"/>
              <a:t>70</a:t>
            </a:fld>
            <a:endParaRPr lang="en-US"/>
          </a:p>
        </p:txBody>
      </p:sp>
    </p:spTree>
    <p:extLst>
      <p:ext uri="{BB962C8B-B14F-4D97-AF65-F5344CB8AC3E}">
        <p14:creationId xmlns:p14="http://schemas.microsoft.com/office/powerpoint/2010/main" val="1329576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file:///C:/Users/steph/AppData/Local/Temp/Recent_Work_in_Connectivism.pdf</a:t>
            </a:r>
          </a:p>
        </p:txBody>
      </p:sp>
      <p:sp>
        <p:nvSpPr>
          <p:cNvPr id="4" name="Slide Number Placeholder 3"/>
          <p:cNvSpPr>
            <a:spLocks noGrp="1"/>
          </p:cNvSpPr>
          <p:nvPr>
            <p:ph type="sldNum" sz="quarter" idx="5"/>
          </p:nvPr>
        </p:nvSpPr>
        <p:spPr/>
        <p:txBody>
          <a:bodyPr/>
          <a:lstStyle/>
          <a:p>
            <a:fld id="{76B90254-C008-47DE-813B-3DE15EC5B72E}" type="slidenum">
              <a:rPr lang="en-US" smtClean="0"/>
              <a:t>71</a:t>
            </a:fld>
            <a:endParaRPr lang="en-US"/>
          </a:p>
        </p:txBody>
      </p:sp>
    </p:spTree>
    <p:extLst>
      <p:ext uri="{BB962C8B-B14F-4D97-AF65-F5344CB8AC3E}">
        <p14:creationId xmlns:p14="http://schemas.microsoft.com/office/powerpoint/2010/main" val="205848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https://www.linkinglearning.com.au/plns-theory-and-practice/</a:t>
            </a:r>
          </a:p>
          <a:p>
            <a:endParaRPr lang="en-US" dirty="0"/>
          </a:p>
          <a:p>
            <a:r>
              <a:rPr lang="en-US" dirty="0"/>
              <a:t>https://www.sciencedirect.com/science/article/abs/pii/S0893608014000070</a:t>
            </a:r>
          </a:p>
        </p:txBody>
      </p:sp>
      <p:sp>
        <p:nvSpPr>
          <p:cNvPr id="4" name="Slide Number Placeholder 3"/>
          <p:cNvSpPr>
            <a:spLocks noGrp="1"/>
          </p:cNvSpPr>
          <p:nvPr>
            <p:ph type="sldNum" sz="quarter" idx="5"/>
          </p:nvPr>
        </p:nvSpPr>
        <p:spPr/>
        <p:txBody>
          <a:bodyPr/>
          <a:lstStyle/>
          <a:p>
            <a:fld id="{76B90254-C008-47DE-813B-3DE15EC5B72E}" type="slidenum">
              <a:rPr lang="en-US" smtClean="0"/>
              <a:t>9</a:t>
            </a:fld>
            <a:endParaRPr lang="en-US"/>
          </a:p>
        </p:txBody>
      </p:sp>
    </p:spTree>
    <p:extLst>
      <p:ext uri="{BB962C8B-B14F-4D97-AF65-F5344CB8AC3E}">
        <p14:creationId xmlns:p14="http://schemas.microsoft.com/office/powerpoint/2010/main" val="3241706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Society is more complex, connected socially, global, and mediated by increasing advancements in technology. It is the orchestration of a complex </a:t>
            </a:r>
            <a:r>
              <a:rPr lang="en-US" sz="1200" kern="1200" dirty="0" err="1">
                <a:solidFill>
                  <a:schemeClr val="tx1"/>
                </a:solidFill>
                <a:effectLst/>
                <a:latin typeface="+mn-lt"/>
                <a:ea typeface="+mn-ea"/>
                <a:cs typeface="+mn-cs"/>
              </a:rPr>
              <a:t>disarrayof</a:t>
            </a:r>
            <a:r>
              <a:rPr lang="en-US" sz="1200" kern="1200" dirty="0">
                <a:solidFill>
                  <a:schemeClr val="tx1"/>
                </a:solidFill>
                <a:effectLst/>
                <a:latin typeface="+mn-lt"/>
                <a:ea typeface="+mn-ea"/>
                <a:cs typeface="+mn-cs"/>
              </a:rPr>
              <a:t> ideas, networked to form specific information sets. Ways of knowing are derived from a diversity of opinions. The individual does not have control; rather it is a collaboration of current ideas as seen from a present reality. The core skill is the ability to see connections between information sources and to maintain that connection to facilitate continual learning. Decisions are supported by rapidly altering fundamentals as new information is quickly integrated to create a new climate of thinking. This constant update and shift of knowledge also can be contained outside the learner, such as in a database or other specialized information source. For the learner to be connected to this outside knowledge is more important than his or her existing state of knowing. The first point of connectivism is the individual. Personal knowledge consists of a system of networks, which supplies an organization, which in turn gives back to the system. The individual continues the cycle of knowledge growth by his or her access back into the system. The advantage is that the </a:t>
            </a:r>
            <a:endParaRPr lang="en-US" dirty="0">
              <a:effectLst/>
            </a:endParaRPr>
          </a:p>
          <a:p>
            <a:r>
              <a:rPr lang="en-US" sz="1200" kern="1200" dirty="0">
                <a:solidFill>
                  <a:schemeClr val="tx1"/>
                </a:solidFill>
                <a:effectLst/>
                <a:latin typeface="+mn-lt"/>
                <a:ea typeface="+mn-ea"/>
                <a:cs typeface="+mn-cs"/>
              </a:rPr>
              <a:t>Connectivism. Betsy Duke, Ginger Harper, and Mark Johnston7The International HETL Review, Special Issue, 2013learner can remain current on any topic through the connections they have created. Within any defined social network, there is a focus for groups of people with a common goal. They can promote and sustain a well-organized flow of knowledge (Siemens, 2004)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Siemens stated that: “Exponentially developing knowledge and complexification of society requires nonlinear models of learning (process) and knowing (state). We cannot sustain ourselves as learning/knowing beings in the current climate with our current approaches”(Siemens, 2009, p. 3). With increasing technological connection through the Internet, digital cities that collaborate on a wide array of topics have become a collective network that links communities both locally and globally. This paradigm shift and proliferation of social networks have caused educators to embrace this new option for knowledge for use in the </a:t>
            </a:r>
            <a:r>
              <a:rPr lang="en-US" sz="1200" kern="1200" dirty="0" err="1">
                <a:solidFill>
                  <a:schemeClr val="tx1"/>
                </a:solidFill>
                <a:effectLst/>
                <a:latin typeface="+mn-lt"/>
                <a:ea typeface="+mn-ea"/>
                <a:cs typeface="+mn-cs"/>
              </a:rPr>
              <a:t>classroom.From</a:t>
            </a:r>
            <a:r>
              <a:rPr lang="en-US" sz="1200" kern="1200" dirty="0">
                <a:solidFill>
                  <a:schemeClr val="tx1"/>
                </a:solidFill>
                <a:effectLst/>
                <a:latin typeface="+mn-lt"/>
                <a:ea typeface="+mn-ea"/>
                <a:cs typeface="+mn-cs"/>
              </a:rPr>
              <a:t> his viewpoint, Siemens (2006) pointed out that knowledge has changed from categories and hierarchies to networks and various ecologies. Knowledge is based on the two ideas that it explains some part of our existence, and that the knowledge is useful for some kind of action. “Viewing learning and knowledge as network phenomena alters much of how we have experienced knowledge in the last century”(Siemens, 2004, p. vii). Concepts can be viewed much like a mind map, as a network, rather than as a linear progression of ideas. He asserts that this networking is the manner that an individual receives learning. Therefore, with such a dramatic change that is continually developing through technology, its institutions and schools are all “stretching under the heavy burden of change. New epistemological and ontological theories are being formed...” (Siemens, 2006, p. 3).</a:t>
            </a:r>
          </a:p>
          <a:p>
            <a:r>
              <a:rPr lang="en-US" sz="1200" kern="1200" dirty="0">
                <a:solidFill>
                  <a:schemeClr val="tx1"/>
                </a:solidFill>
                <a:effectLst/>
                <a:latin typeface="+mn-lt"/>
                <a:ea typeface="+mn-ea"/>
                <a:cs typeface="+mn-cs"/>
              </a:rPr>
              <a:t>https://www.hetl.org/wp-content/uploads/2013/09/HETLReview2013SpecialIssueArticle1.pdf </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72</a:t>
            </a:fld>
            <a:endParaRPr lang="en-US"/>
          </a:p>
        </p:txBody>
      </p:sp>
    </p:spTree>
    <p:extLst>
      <p:ext uri="{BB962C8B-B14F-4D97-AF65-F5344CB8AC3E}">
        <p14:creationId xmlns:p14="http://schemas.microsoft.com/office/powerpoint/2010/main" val="3025599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learners start alone and create links among nodes of information and people as they seek to understand concepts or phenomena. A new skill set in online learning requires learners to find information and to figure out if and how the new knowledge fits into the networks they are developing. Connectivism stresses two important skills that contribute to learning: the ability to seek out current information and the ability to filter secondary and extraneous information (Siemens, 2008).</a:t>
            </a:r>
          </a:p>
          <a:p>
            <a:r>
              <a:rPr lang="en-US" dirty="0"/>
              <a:t>As the connective experience progresses, learners filter new information as it relates to patterns forming in their minds about topics relevant to their courses and learning needs. Students use the filters of their own values, beliefs, and perspectives to contextualize newly discovered information. Each connectivist learner develops an individual knowledge base focused on his or her own learning goals. Knowing that this type of learning may, at least in part, be informal learning that does not take place within the designated course structure, connectivist teachers need to tune in to their students’ unique motivations and interests. Connectivist thinking suggests that achieving a robust individual knowledge base related to a subject is powered by learners themselves and requires motivation and effort on the part of students. https://read.aupress.ca/read/teaching-health-professionals-online/section/157a9ad3-a0b2-4400-a946-d71d97ab63b7</a:t>
            </a:r>
          </a:p>
        </p:txBody>
      </p:sp>
      <p:sp>
        <p:nvSpPr>
          <p:cNvPr id="4" name="Slide Number Placeholder 3"/>
          <p:cNvSpPr>
            <a:spLocks noGrp="1"/>
          </p:cNvSpPr>
          <p:nvPr>
            <p:ph type="sldNum" sz="quarter" idx="5"/>
          </p:nvPr>
        </p:nvSpPr>
        <p:spPr/>
        <p:txBody>
          <a:bodyPr/>
          <a:lstStyle/>
          <a:p>
            <a:fld id="{76B90254-C008-47DE-813B-3DE15EC5B72E}" type="slidenum">
              <a:rPr lang="en-US" smtClean="0"/>
              <a:t>73</a:t>
            </a:fld>
            <a:endParaRPr lang="en-US"/>
          </a:p>
        </p:txBody>
      </p:sp>
    </p:spTree>
    <p:extLst>
      <p:ext uri="{BB962C8B-B14F-4D97-AF65-F5344CB8AC3E}">
        <p14:creationId xmlns:p14="http://schemas.microsoft.com/office/powerpoint/2010/main" val="3386745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massive open online course (MOOC) phenomenon comes from connectivist theory. In a connectivist MOOC (</a:t>
            </a:r>
            <a:r>
              <a:rPr lang="en-US" dirty="0" err="1"/>
              <a:t>cMOOC</a:t>
            </a:r>
            <a:r>
              <a:rPr lang="en-US" dirty="0"/>
              <a:t>), it is open to anyone who wants to enroll, it uses open software and systems across the Web to facilitate learning and sharing, it takes place primarily online, and it happens according to a specified curriculum for a designated period of time. While facilitators guide the </a:t>
            </a:r>
            <a:r>
              <a:rPr lang="en-US" dirty="0" err="1"/>
              <a:t>cMOOC</a:t>
            </a:r>
            <a:r>
              <a:rPr lang="en-US" dirty="0"/>
              <a:t>, its participants are largely responsible for what they learn and what and how they share it; this connected behavior largely helps create the course content. https://www.learning-theories.com/connectivism-siemens-downes.html</a:t>
            </a:r>
          </a:p>
        </p:txBody>
      </p:sp>
      <p:sp>
        <p:nvSpPr>
          <p:cNvPr id="4" name="Slide Number Placeholder 3"/>
          <p:cNvSpPr>
            <a:spLocks noGrp="1"/>
          </p:cNvSpPr>
          <p:nvPr>
            <p:ph type="sldNum" sz="quarter" idx="5"/>
          </p:nvPr>
        </p:nvSpPr>
        <p:spPr/>
        <p:txBody>
          <a:bodyPr/>
          <a:lstStyle/>
          <a:p>
            <a:fld id="{76B90254-C008-47DE-813B-3DE15EC5B72E}" type="slidenum">
              <a:rPr lang="en-US" smtClean="0"/>
              <a:t>74</a:t>
            </a:fld>
            <a:endParaRPr lang="en-US"/>
          </a:p>
        </p:txBody>
      </p:sp>
    </p:spTree>
    <p:extLst>
      <p:ext uri="{BB962C8B-B14F-4D97-AF65-F5344CB8AC3E}">
        <p14:creationId xmlns:p14="http://schemas.microsoft.com/office/powerpoint/2010/main" val="3872521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Connectivism: A Theory of Personal Learning</a:t>
            </a:r>
          </a:p>
          <a:p>
            <a:r>
              <a:rPr lang="en-US" sz="1200" dirty="0"/>
              <a:t>Stephen Downes, December 3, 2008, Educational Development Centre, Ottawa</a:t>
            </a:r>
          </a:p>
          <a:p>
            <a:r>
              <a:rPr lang="pl-PL" sz="1200" dirty="0"/>
              <a:t>http://www.downes.ca/presentation/208</a:t>
            </a:r>
            <a:endParaRPr lang="en-US" sz="1200" dirty="0"/>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75</a:t>
            </a:fld>
            <a:endParaRPr lang="en-US"/>
          </a:p>
        </p:txBody>
      </p:sp>
    </p:spTree>
    <p:extLst>
      <p:ext uri="{BB962C8B-B14F-4D97-AF65-F5344CB8AC3E}">
        <p14:creationId xmlns:p14="http://schemas.microsoft.com/office/powerpoint/2010/main" val="1846653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https://sis.binus.ac.id/2019/02/06/what-are-the-differences-between-mooc-and-lms/ </a:t>
            </a:r>
          </a:p>
        </p:txBody>
      </p:sp>
      <p:sp>
        <p:nvSpPr>
          <p:cNvPr id="4" name="Slide Number Placeholder 3"/>
          <p:cNvSpPr>
            <a:spLocks noGrp="1"/>
          </p:cNvSpPr>
          <p:nvPr>
            <p:ph type="sldNum" sz="quarter" idx="5"/>
          </p:nvPr>
        </p:nvSpPr>
        <p:spPr/>
        <p:txBody>
          <a:bodyPr/>
          <a:lstStyle/>
          <a:p>
            <a:fld id="{76B90254-C008-47DE-813B-3DE15EC5B72E}" type="slidenum">
              <a:rPr lang="en-US" smtClean="0"/>
              <a:t>76</a:t>
            </a:fld>
            <a:endParaRPr lang="en-US"/>
          </a:p>
        </p:txBody>
      </p:sp>
    </p:spTree>
    <p:extLst>
      <p:ext uri="{BB962C8B-B14F-4D97-AF65-F5344CB8AC3E}">
        <p14:creationId xmlns:p14="http://schemas.microsoft.com/office/powerpoint/2010/main" val="956132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Recent_Work_in_Connectivism.pdf</a:t>
            </a:r>
          </a:p>
        </p:txBody>
      </p:sp>
      <p:sp>
        <p:nvSpPr>
          <p:cNvPr id="4" name="Slide Number Placeholder 3"/>
          <p:cNvSpPr>
            <a:spLocks noGrp="1"/>
          </p:cNvSpPr>
          <p:nvPr>
            <p:ph type="sldNum" sz="quarter" idx="5"/>
          </p:nvPr>
        </p:nvSpPr>
        <p:spPr/>
        <p:txBody>
          <a:bodyPr/>
          <a:lstStyle/>
          <a:p>
            <a:fld id="{76B90254-C008-47DE-813B-3DE15EC5B72E}" type="slidenum">
              <a:rPr lang="en-US" smtClean="0"/>
              <a:t>77</a:t>
            </a:fld>
            <a:endParaRPr lang="en-US"/>
          </a:p>
        </p:txBody>
      </p:sp>
    </p:spTree>
    <p:extLst>
      <p:ext uri="{BB962C8B-B14F-4D97-AF65-F5344CB8AC3E}">
        <p14:creationId xmlns:p14="http://schemas.microsoft.com/office/powerpoint/2010/main" val="2391804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https://www.downes.ca/post/38653 </a:t>
            </a:r>
          </a:p>
        </p:txBody>
      </p:sp>
      <p:sp>
        <p:nvSpPr>
          <p:cNvPr id="4" name="Slide Number Placeholder 3"/>
          <p:cNvSpPr>
            <a:spLocks noGrp="1"/>
          </p:cNvSpPr>
          <p:nvPr>
            <p:ph type="sldNum" sz="quarter" idx="5"/>
          </p:nvPr>
        </p:nvSpPr>
        <p:spPr/>
        <p:txBody>
          <a:bodyPr/>
          <a:lstStyle/>
          <a:p>
            <a:fld id="{76B90254-C008-47DE-813B-3DE15EC5B72E}" type="slidenum">
              <a:rPr lang="en-US" smtClean="0"/>
              <a:t>79</a:t>
            </a:fld>
            <a:endParaRPr lang="en-US"/>
          </a:p>
        </p:txBody>
      </p:sp>
    </p:spTree>
    <p:extLst>
      <p:ext uri="{BB962C8B-B14F-4D97-AF65-F5344CB8AC3E}">
        <p14:creationId xmlns:p14="http://schemas.microsoft.com/office/powerpoint/2010/main" val="2780405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https://www.networkedlearning.aau.dk/digitalAssets/826/826395_16.-nicholas-s.-r.-fair---a-framework-for-the-analysis-of-personal-learning-networks---resubmitted-v2.pdf </a:t>
            </a:r>
          </a:p>
        </p:txBody>
      </p:sp>
      <p:sp>
        <p:nvSpPr>
          <p:cNvPr id="4" name="Slide Number Placeholder 3"/>
          <p:cNvSpPr>
            <a:spLocks noGrp="1"/>
          </p:cNvSpPr>
          <p:nvPr>
            <p:ph type="sldNum" sz="quarter" idx="5"/>
          </p:nvPr>
        </p:nvSpPr>
        <p:spPr/>
        <p:txBody>
          <a:bodyPr/>
          <a:lstStyle/>
          <a:p>
            <a:fld id="{76B90254-C008-47DE-813B-3DE15EC5B72E}" type="slidenum">
              <a:rPr lang="en-US" smtClean="0"/>
              <a:t>81</a:t>
            </a:fld>
            <a:endParaRPr lang="en-US"/>
          </a:p>
        </p:txBody>
      </p:sp>
    </p:spTree>
    <p:extLst>
      <p:ext uri="{BB962C8B-B14F-4D97-AF65-F5344CB8AC3E}">
        <p14:creationId xmlns:p14="http://schemas.microsoft.com/office/powerpoint/2010/main" val="362091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Siemens identified eight fundamental principles of connectivism:</a:t>
            </a:r>
          </a:p>
          <a:p>
            <a:r>
              <a:rPr lang="en-US" dirty="0"/>
              <a:t>Learning and knowledge rests [</a:t>
            </a:r>
            <a:r>
              <a:rPr lang="en-US" i="1" dirty="0"/>
              <a:t>sic</a:t>
            </a:r>
            <a:r>
              <a:rPr lang="en-US" dirty="0"/>
              <a:t>] in a diversity of opinions.</a:t>
            </a:r>
          </a:p>
          <a:p>
            <a:r>
              <a:rPr lang="en-US" dirty="0"/>
              <a:t>Learning is a process of connecting specialized nodes or information sources.</a:t>
            </a:r>
          </a:p>
          <a:p>
            <a:r>
              <a:rPr lang="en-US" dirty="0"/>
              <a:t>Learning may reside in non-human appliances.</a:t>
            </a:r>
          </a:p>
          <a:p>
            <a:r>
              <a:rPr lang="en-US" dirty="0"/>
              <a:t>[The] capacity to know more is more critical than what is currently known.</a:t>
            </a:r>
          </a:p>
          <a:p>
            <a:r>
              <a:rPr lang="en-US" dirty="0"/>
              <a:t>Nurturing and maintaining connections is needed to facilitate continual learning.</a:t>
            </a:r>
          </a:p>
          <a:p>
            <a:r>
              <a:rPr lang="en-US" dirty="0"/>
              <a:t>[The] ability to see connections between fields, ideas, and concepts is a core skill.</a:t>
            </a:r>
          </a:p>
          <a:p>
            <a:r>
              <a:rPr lang="en-US" dirty="0"/>
              <a:t>Currency (accurate, up-to-date knowledge) is the intent of all connectivist learning activities.</a:t>
            </a:r>
          </a:p>
          <a:p>
            <a:r>
              <a:rPr lang="en-US" dirty="0"/>
              <a:t>Decision-making is a learning process. Choosing what to learn and the meaning of incoming information is seen through the lens of a shifting reality. While there is a right answer now, it may be wrong tomorrow due to alterations in the information climate affecting the decision. (2004, “Connectivism,” para. 3)</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10</a:t>
            </a:fld>
            <a:endParaRPr lang="en-US"/>
          </a:p>
        </p:txBody>
      </p:sp>
    </p:spTree>
    <p:extLst>
      <p:ext uri="{BB962C8B-B14F-4D97-AF65-F5344CB8AC3E}">
        <p14:creationId xmlns:p14="http://schemas.microsoft.com/office/powerpoint/2010/main" val="156376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https://www.scientificamerican.com/article/can-your-brain-really-be-full/</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11</a:t>
            </a:fld>
            <a:endParaRPr lang="en-US"/>
          </a:p>
        </p:txBody>
      </p:sp>
    </p:spTree>
    <p:extLst>
      <p:ext uri="{BB962C8B-B14F-4D97-AF65-F5344CB8AC3E}">
        <p14:creationId xmlns:p14="http://schemas.microsoft.com/office/powerpoint/2010/main" val="17193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Kadir (2018). https://www.semanticscholar.org/paper/Enlightening-Science%3A-Addressing-the-Cognitive-and-Kadir/ba44e86aaef342568264b84e5eb5bb0ec6fc256a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connectivism differs from those theories, I would argue, is that connectivism denies that knowledge is propositional. That is to say, these other theories are 'cognitivist', in the sense that they depict knowledge and learning as being grounded in language and logic.</a:t>
            </a:r>
          </a:p>
          <a:p>
            <a:endParaRPr lang="en-US" dirty="0"/>
          </a:p>
          <a:p>
            <a:endParaRPr lang="en-US" dirty="0"/>
          </a:p>
          <a:p>
            <a:r>
              <a:rPr lang="en-US" dirty="0"/>
              <a:t>Connectivism is, by contrast, 'connectionist'. Knowledge is, on this theory, </a:t>
            </a:r>
            <a:r>
              <a:rPr lang="en-US" i="1" dirty="0">
                <a:effectLst/>
              </a:rPr>
              <a:t>literally</a:t>
            </a:r>
            <a:r>
              <a:rPr lang="en-US" dirty="0"/>
              <a:t> the set of connections formed by actions and experience. It may consist in part of linguistic structures, but it is not essentially based in linguistic structures, and the properties and constraints of linguistic structures are not the properties and constraints of connectivism.</a:t>
            </a:r>
            <a:br>
              <a:rPr lang="en-US" dirty="0"/>
            </a:br>
            <a:br>
              <a:rPr lang="en-US" dirty="0"/>
            </a:br>
            <a:r>
              <a:rPr lang="en-US" dirty="0"/>
              <a:t>In connectivism, a phrase like 'constructing meaning' makes no sense. Connections form naturally, through a process of association, and are not 'constructed' through some sort of intentional action. And 'meaning' is a property of language and logic, connoting referential and representational properties of physical symbol systems. Such systems are epiphenomena of (some) networks, and not descriptive of or essential to these networks.</a:t>
            </a:r>
          </a:p>
        </p:txBody>
      </p:sp>
      <p:sp>
        <p:nvSpPr>
          <p:cNvPr id="4" name="Slide Number Placeholder 3"/>
          <p:cNvSpPr>
            <a:spLocks noGrp="1"/>
          </p:cNvSpPr>
          <p:nvPr>
            <p:ph type="sldNum" sz="quarter" idx="5"/>
          </p:nvPr>
        </p:nvSpPr>
        <p:spPr/>
        <p:txBody>
          <a:bodyPr/>
          <a:lstStyle/>
          <a:p>
            <a:fld id="{76B90254-C008-47DE-813B-3DE15EC5B72E}" type="slidenum">
              <a:rPr lang="en-US" smtClean="0"/>
              <a:t>12</a:t>
            </a:fld>
            <a:endParaRPr lang="en-US"/>
          </a:p>
        </p:txBody>
      </p:sp>
    </p:spTree>
    <p:extLst>
      <p:ext uri="{BB962C8B-B14F-4D97-AF65-F5344CB8AC3E}">
        <p14:creationId xmlns:p14="http://schemas.microsoft.com/office/powerpoint/2010/main" val="20975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Epstein. The Empty </a:t>
            </a:r>
            <a:r>
              <a:rPr lang="en-US" dirty="0" err="1"/>
              <a:t>Brain.Aeon</a:t>
            </a:r>
            <a:r>
              <a:rPr lang="en-US" dirty="0"/>
              <a:t>, 2018. https://aeon.co/essays/your-brain-does-not-process-information-and-it-is-not-a-computer?ref=eltbuzz </a:t>
            </a:r>
          </a:p>
          <a:p>
            <a:endParaRPr lang="en-US" dirty="0"/>
          </a:p>
          <a:p>
            <a:r>
              <a:rPr lang="en-US" dirty="0"/>
              <a:t>Connectivism is not a representational theory. It does not postulate the existence of physical symbols standing in a representational relationship to bits of knowledge or understandings. Indeed, it denies that there </a:t>
            </a:r>
            <a:r>
              <a:rPr lang="en-US" i="1" dirty="0">
                <a:effectLst/>
              </a:rPr>
              <a:t>are</a:t>
            </a:r>
            <a:r>
              <a:rPr lang="en-US" dirty="0"/>
              <a:t> bits of knowledge or understanding, much less that they can be created, represented or transferred.</a:t>
            </a:r>
            <a:br>
              <a:rPr lang="en-US" dirty="0"/>
            </a:br>
            <a:br>
              <a:rPr lang="en-US" dirty="0"/>
            </a:br>
            <a:r>
              <a:rPr lang="en-US" dirty="0"/>
              <a:t>This is the core of connectivism (and its cohort in computer science, connectionism). What you are talking about as 'an understanding' is (at a best approximation) </a:t>
            </a:r>
            <a:r>
              <a:rPr lang="en-US" i="1" dirty="0">
                <a:effectLst/>
              </a:rPr>
              <a:t>distributed</a:t>
            </a:r>
            <a:r>
              <a:rPr lang="en-US" dirty="0"/>
              <a:t> across a network of connections. To 'know that P' is (approximately) to 'have a certain set of neural connections'.</a:t>
            </a:r>
            <a:br>
              <a:rPr lang="en-US" dirty="0"/>
            </a:br>
            <a:br>
              <a:rPr lang="en-US" dirty="0"/>
            </a:br>
            <a:r>
              <a:rPr lang="en-US" dirty="0"/>
              <a:t>To 'know that P' is, therefore, to be </a:t>
            </a:r>
            <a:r>
              <a:rPr lang="en-US" i="1" dirty="0">
                <a:effectLst/>
              </a:rPr>
              <a:t>in a certain physical state</a:t>
            </a:r>
            <a:r>
              <a:rPr lang="en-US" dirty="0"/>
              <a:t> - but, moreover, one that is </a:t>
            </a:r>
            <a:r>
              <a:rPr lang="en-US" i="1" dirty="0">
                <a:effectLst/>
              </a:rPr>
              <a:t>unique to you</a:t>
            </a:r>
            <a:r>
              <a:rPr lang="en-US" dirty="0"/>
              <a:t>, and further, one that is </a:t>
            </a:r>
            <a:r>
              <a:rPr lang="en-US" i="1" dirty="0">
                <a:effectLst/>
              </a:rPr>
              <a:t>indistinguishable from other physical states</a:t>
            </a:r>
            <a:r>
              <a:rPr lang="en-US" dirty="0"/>
              <a:t> with which it is co-mingled.</a:t>
            </a:r>
          </a:p>
        </p:txBody>
      </p:sp>
      <p:sp>
        <p:nvSpPr>
          <p:cNvPr id="4" name="Slide Number Placeholder 3"/>
          <p:cNvSpPr>
            <a:spLocks noGrp="1"/>
          </p:cNvSpPr>
          <p:nvPr>
            <p:ph type="sldNum" sz="quarter" idx="5"/>
          </p:nvPr>
        </p:nvSpPr>
        <p:spPr/>
        <p:txBody>
          <a:bodyPr/>
          <a:lstStyle/>
          <a:p>
            <a:fld id="{76B90254-C008-47DE-813B-3DE15EC5B72E}" type="slidenum">
              <a:rPr lang="en-US" smtClean="0"/>
              <a:t>13</a:t>
            </a:fld>
            <a:endParaRPr lang="en-US"/>
          </a:p>
        </p:txBody>
      </p:sp>
    </p:spTree>
    <p:extLst>
      <p:ext uri="{BB962C8B-B14F-4D97-AF65-F5344CB8AC3E}">
        <p14:creationId xmlns:p14="http://schemas.microsoft.com/office/powerpoint/2010/main" val="373562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point is:</a:t>
            </a:r>
            <a:br>
              <a:rPr lang="en-US" dirty="0"/>
            </a:br>
            <a:r>
              <a:rPr lang="en-US" dirty="0"/>
              <a:t>- there are no mental models </a:t>
            </a:r>
            <a:r>
              <a:rPr lang="en-US" i="1" dirty="0">
                <a:effectLst/>
              </a:rPr>
              <a:t>per se </a:t>
            </a:r>
            <a:r>
              <a:rPr lang="en-US" dirty="0"/>
              <a:t>(that is, no systematically constructed rule-based representational systems)</a:t>
            </a:r>
            <a:br>
              <a:rPr lang="en-US" dirty="0"/>
            </a:br>
            <a:r>
              <a:rPr lang="en-US" dirty="0"/>
              <a:t>- and what there </a:t>
            </a:r>
            <a:r>
              <a:rPr lang="en-US" i="1" dirty="0">
                <a:effectLst/>
              </a:rPr>
              <a:t>is</a:t>
            </a:r>
            <a:r>
              <a:rPr lang="en-US" dirty="0"/>
              <a:t> (</a:t>
            </a:r>
            <a:r>
              <a:rPr lang="en-US" dirty="0" err="1"/>
              <a:t>ie</a:t>
            </a:r>
            <a:r>
              <a:rPr lang="en-US" dirty="0"/>
              <a:t>., connectionist networks) is not </a:t>
            </a:r>
            <a:r>
              <a:rPr lang="en-US" i="1" dirty="0">
                <a:effectLst/>
              </a:rPr>
              <a:t>built</a:t>
            </a:r>
            <a:r>
              <a:rPr lang="en-US" dirty="0"/>
              <a:t> (like a model) it is </a:t>
            </a:r>
            <a:r>
              <a:rPr lang="en-US" i="1" dirty="0">
                <a:effectLst/>
              </a:rPr>
              <a:t>grown</a:t>
            </a:r>
            <a:r>
              <a:rPr lang="en-US" dirty="0"/>
              <a:t> (like a plant)</a:t>
            </a:r>
          </a:p>
          <a:p>
            <a:endParaRPr lang="en-US" dirty="0"/>
          </a:p>
        </p:txBody>
      </p:sp>
      <p:sp>
        <p:nvSpPr>
          <p:cNvPr id="4" name="Slide Number Placeholder 3"/>
          <p:cNvSpPr>
            <a:spLocks noGrp="1"/>
          </p:cNvSpPr>
          <p:nvPr>
            <p:ph type="sldNum" sz="quarter" idx="5"/>
          </p:nvPr>
        </p:nvSpPr>
        <p:spPr/>
        <p:txBody>
          <a:bodyPr/>
          <a:lstStyle/>
          <a:p>
            <a:fld id="{76B90254-C008-47DE-813B-3DE15EC5B72E}" type="slidenum">
              <a:rPr lang="en-US" smtClean="0"/>
              <a:t>14</a:t>
            </a:fld>
            <a:endParaRPr lang="en-US"/>
          </a:p>
        </p:txBody>
      </p:sp>
    </p:spTree>
    <p:extLst>
      <p:ext uri="{BB962C8B-B14F-4D97-AF65-F5344CB8AC3E}">
        <p14:creationId xmlns:p14="http://schemas.microsoft.com/office/powerpoint/2010/main" val="9165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3E15FD-ACF4-4324-8F3E-A55F21368CA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121336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E15FD-ACF4-4324-8F3E-A55F21368CA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137061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E15FD-ACF4-4324-8F3E-A55F21368CA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122130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E15FD-ACF4-4324-8F3E-A55F21368CA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84507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3E15FD-ACF4-4324-8F3E-A55F21368CA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177335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3E15FD-ACF4-4324-8F3E-A55F21368CAF}"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6233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3E15FD-ACF4-4324-8F3E-A55F21368CAF}"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393971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3E15FD-ACF4-4324-8F3E-A55F21368CAF}"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314369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E15FD-ACF4-4324-8F3E-A55F21368CAF}"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99157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3E15FD-ACF4-4324-8F3E-A55F21368CAF}"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20839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3E15FD-ACF4-4324-8F3E-A55F21368CAF}"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D7858-9AF8-4554-A32A-DD5C89535DD8}" type="slidenum">
              <a:rPr lang="en-US" smtClean="0"/>
              <a:t>‹#›</a:t>
            </a:fld>
            <a:endParaRPr lang="en-US"/>
          </a:p>
        </p:txBody>
      </p:sp>
    </p:spTree>
    <p:extLst>
      <p:ext uri="{BB962C8B-B14F-4D97-AF65-F5344CB8AC3E}">
        <p14:creationId xmlns:p14="http://schemas.microsoft.com/office/powerpoint/2010/main" val="2022253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E15FD-ACF4-4324-8F3E-A55F21368CAF}" type="datetimeFigureOut">
              <a:rPr lang="en-US" smtClean="0"/>
              <a:t>4/27/2021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D7858-9AF8-4554-A32A-DD5C89535DD8}" type="slidenum">
              <a:rPr lang="en-US" smtClean="0"/>
              <a:t>‹#›</a:t>
            </a:fld>
            <a:endParaRPr lang="en-US"/>
          </a:p>
        </p:txBody>
      </p:sp>
    </p:spTree>
    <p:extLst>
      <p:ext uri="{BB962C8B-B14F-4D97-AF65-F5344CB8AC3E}">
        <p14:creationId xmlns:p14="http://schemas.microsoft.com/office/powerpoint/2010/main" val="3612570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ourses.analyticsvidhya.com/courses/convolutional-neural-networks-cnn-from-scratch?utm_source=blog&amp;utm_medium=cnn-vs-rnn-vs-mlp-analyzing-3-types-of-neural-networks-in-deep-learn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s.cmu.edu/~tom7/csnotes/fall02/semantics.gi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mkbergman.com/category/description-logic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www.occasionbasedmarketing.com/what-it-i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Stanislavski%27s_system" TargetMode="External"/><Relationship Id="rId2" Type="http://schemas.openxmlformats.org/officeDocument/2006/relationships/hyperlink" Target="http://filmtvcareers.about.com/od/gettingthejob/a/GJ_Actor_Tips.htm" TargetMode="External"/><Relationship Id="rId1" Type="http://schemas.openxmlformats.org/officeDocument/2006/relationships/slideLayout" Target="../slideLayouts/slideLayout2.xml"/><Relationship Id="rId5" Type="http://schemas.openxmlformats.org/officeDocument/2006/relationships/hyperlink" Target="http://artsedge.kennedy-center.org/content/2343/" TargetMode="External"/><Relationship Id="rId4" Type="http://schemas.openxmlformats.org/officeDocument/2006/relationships/hyperlink" Target="http://www.let.rug.nl/koster/papers/JHP.Koster2.Edit.pdf"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3JQ3hYko51Y" TargetMode="External"/><Relationship Id="rId2" Type="http://schemas.openxmlformats.org/officeDocument/2006/relationships/hyperlink" Target="https://www.youtube.com/watch?v=uV54oa0SyMc" TargetMode="External"/><Relationship Id="rId1" Type="http://schemas.openxmlformats.org/officeDocument/2006/relationships/slideLayout" Target="../slideLayouts/slideLayout2.xml"/><Relationship Id="rId6" Type="http://schemas.openxmlformats.org/officeDocument/2006/relationships/hyperlink" Target="https://www.youtube.com/watch?v=R1PgFShZ3z4" TargetMode="External"/><Relationship Id="rId5" Type="http://schemas.openxmlformats.org/officeDocument/2006/relationships/hyperlink" Target="https://www.youtube.com/watch?v=gCxrkl2igGY" TargetMode="External"/><Relationship Id="rId4" Type="http://schemas.openxmlformats.org/officeDocument/2006/relationships/hyperlink" Target="https://www.youtube.com/watch?v=Ect-kgxBb4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yx5VHpaW8sQ" TargetMode="External"/><Relationship Id="rId2" Type="http://schemas.openxmlformats.org/officeDocument/2006/relationships/hyperlink" Target="https://www.youtube.com/watch?v=XwM4ieFOotA&amp;t=309s" TargetMode="External"/><Relationship Id="rId1" Type="http://schemas.openxmlformats.org/officeDocument/2006/relationships/slideLayout" Target="../slideLayouts/slideLayout2.xml"/><Relationship Id="rId4" Type="http://schemas.openxmlformats.org/officeDocument/2006/relationships/hyperlink" Target="https://www.youtube.com/watch?v=T58lGKREub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017B21-4A85-47AC-9194-47C28F3F2C90}"/>
              </a:ext>
            </a:extLst>
          </p:cNvPr>
          <p:cNvPicPr>
            <a:picLocks noChangeAspect="1"/>
          </p:cNvPicPr>
          <p:nvPr/>
        </p:nvPicPr>
        <p:blipFill>
          <a:blip r:embed="rId2"/>
          <a:stretch>
            <a:fillRect/>
          </a:stretch>
        </p:blipFill>
        <p:spPr>
          <a:xfrm>
            <a:off x="-829534" y="0"/>
            <a:ext cx="10276974" cy="6858000"/>
          </a:xfrm>
          <a:prstGeom prst="rect">
            <a:avLst/>
          </a:prstGeom>
        </p:spPr>
      </p:pic>
      <p:sp>
        <p:nvSpPr>
          <p:cNvPr id="2" name="Title 1">
            <a:extLst>
              <a:ext uri="{FF2B5EF4-FFF2-40B4-BE49-F238E27FC236}">
                <a16:creationId xmlns:a16="http://schemas.microsoft.com/office/drawing/2014/main" id="{7DC07807-5407-40BE-A76E-006C96130726}"/>
              </a:ext>
            </a:extLst>
          </p:cNvPr>
          <p:cNvSpPr>
            <a:spLocks noGrp="1"/>
          </p:cNvSpPr>
          <p:nvPr>
            <p:ph type="ctrTitle"/>
          </p:nvPr>
        </p:nvSpPr>
        <p:spPr>
          <a:xfrm>
            <a:off x="3028167" y="5790091"/>
            <a:ext cx="7772400" cy="821847"/>
          </a:xfrm>
        </p:spPr>
        <p:txBody>
          <a:bodyPr>
            <a:noAutofit/>
          </a:bodyPr>
          <a:lstStyle/>
          <a:p>
            <a:r>
              <a:rPr lang="en-US" dirty="0"/>
              <a:t>Connectivism</a:t>
            </a:r>
          </a:p>
        </p:txBody>
      </p:sp>
      <p:sp>
        <p:nvSpPr>
          <p:cNvPr id="3" name="Subtitle 2">
            <a:extLst>
              <a:ext uri="{FF2B5EF4-FFF2-40B4-BE49-F238E27FC236}">
                <a16:creationId xmlns:a16="http://schemas.microsoft.com/office/drawing/2014/main" id="{26266D8C-A3F5-4502-9CCA-075FA2574476}"/>
              </a:ext>
            </a:extLst>
          </p:cNvPr>
          <p:cNvSpPr>
            <a:spLocks noGrp="1"/>
          </p:cNvSpPr>
          <p:nvPr>
            <p:ph type="subTitle" idx="1"/>
          </p:nvPr>
        </p:nvSpPr>
        <p:spPr>
          <a:xfrm>
            <a:off x="-698326" y="5790091"/>
            <a:ext cx="2802699" cy="1007540"/>
          </a:xfrm>
        </p:spPr>
        <p:txBody>
          <a:bodyPr/>
          <a:lstStyle/>
          <a:p>
            <a:r>
              <a:rPr lang="en-US" dirty="0"/>
              <a:t>Stephen Downes</a:t>
            </a:r>
          </a:p>
          <a:p>
            <a:r>
              <a:rPr lang="en-US" dirty="0"/>
              <a:t>April 27, 2021</a:t>
            </a:r>
          </a:p>
        </p:txBody>
      </p:sp>
      <p:sp>
        <p:nvSpPr>
          <p:cNvPr id="6" name="TextBox 5">
            <a:extLst>
              <a:ext uri="{FF2B5EF4-FFF2-40B4-BE49-F238E27FC236}">
                <a16:creationId xmlns:a16="http://schemas.microsoft.com/office/drawing/2014/main" id="{997445B3-E296-4B1A-A0D3-E2825264A394}"/>
              </a:ext>
            </a:extLst>
          </p:cNvPr>
          <p:cNvSpPr txBox="1"/>
          <p:nvPr/>
        </p:nvSpPr>
        <p:spPr>
          <a:xfrm>
            <a:off x="4822521" y="6427272"/>
            <a:ext cx="4321479" cy="369332"/>
          </a:xfrm>
          <a:prstGeom prst="rect">
            <a:avLst/>
          </a:prstGeom>
          <a:noFill/>
        </p:spPr>
        <p:txBody>
          <a:bodyPr wrap="square" rtlCol="0">
            <a:spAutoFit/>
          </a:bodyPr>
          <a:lstStyle/>
          <a:p>
            <a:r>
              <a:rPr lang="en-US" dirty="0"/>
              <a:t>https://www.downes.ca/presentation/547</a:t>
            </a:r>
          </a:p>
        </p:txBody>
      </p:sp>
    </p:spTree>
    <p:extLst>
      <p:ext uri="{BB962C8B-B14F-4D97-AF65-F5344CB8AC3E}">
        <p14:creationId xmlns:p14="http://schemas.microsoft.com/office/powerpoint/2010/main" val="1629792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B7FA-B3D6-4E6E-AE76-5B98BDCBA132}"/>
              </a:ext>
            </a:extLst>
          </p:cNvPr>
          <p:cNvSpPr>
            <a:spLocks noGrp="1"/>
          </p:cNvSpPr>
          <p:nvPr>
            <p:ph type="title"/>
          </p:nvPr>
        </p:nvSpPr>
        <p:spPr/>
        <p:txBody>
          <a:bodyPr/>
          <a:lstStyle/>
          <a:p>
            <a:r>
              <a:rPr lang="en-US" dirty="0"/>
              <a:t>George’s Principles</a:t>
            </a:r>
          </a:p>
        </p:txBody>
      </p:sp>
      <p:sp>
        <p:nvSpPr>
          <p:cNvPr id="3" name="Content Placeholder 2">
            <a:extLst>
              <a:ext uri="{FF2B5EF4-FFF2-40B4-BE49-F238E27FC236}">
                <a16:creationId xmlns:a16="http://schemas.microsoft.com/office/drawing/2014/main" id="{AD8F2173-72AF-4DFA-A901-01B8A48949B6}"/>
              </a:ext>
            </a:extLst>
          </p:cNvPr>
          <p:cNvSpPr>
            <a:spLocks noGrp="1"/>
          </p:cNvSpPr>
          <p:nvPr>
            <p:ph idx="1"/>
          </p:nvPr>
        </p:nvSpPr>
        <p:spPr/>
        <p:txBody>
          <a:bodyPr>
            <a:normAutofit fontScale="85000" lnSpcReduction="20000"/>
          </a:bodyPr>
          <a:lstStyle/>
          <a:p>
            <a:r>
              <a:rPr lang="en-US" dirty="0"/>
              <a:t>Learning and knowledge rest in a diversity of opinions.</a:t>
            </a:r>
          </a:p>
          <a:p>
            <a:r>
              <a:rPr lang="en-US" dirty="0"/>
              <a:t>Learning is a process of connecting specialized nodes or information sources.</a:t>
            </a:r>
          </a:p>
          <a:p>
            <a:r>
              <a:rPr lang="en-US" dirty="0"/>
              <a:t>Learning may reside in non-human appliances.</a:t>
            </a:r>
          </a:p>
          <a:p>
            <a:r>
              <a:rPr lang="en-US" dirty="0"/>
              <a:t>[The] capacity to know more is more critical than what is currently known.</a:t>
            </a:r>
          </a:p>
          <a:p>
            <a:r>
              <a:rPr lang="en-US" dirty="0"/>
              <a:t>Nurturing and maintaining connections is needed to facilitate continual learning.</a:t>
            </a:r>
          </a:p>
          <a:p>
            <a:r>
              <a:rPr lang="en-US" dirty="0"/>
              <a:t>[The] ability to see connections between fields, ideas, and concepts is a core skill.</a:t>
            </a:r>
          </a:p>
          <a:p>
            <a:r>
              <a:rPr lang="en-US" dirty="0"/>
              <a:t>Currency (accurate, up-to-date knowledge) is the intent of all connectivist learning activities.</a:t>
            </a:r>
          </a:p>
          <a:p>
            <a:r>
              <a:rPr lang="en-US" dirty="0"/>
              <a:t>Decision-making is a learning process. </a:t>
            </a:r>
          </a:p>
        </p:txBody>
      </p:sp>
    </p:spTree>
    <p:extLst>
      <p:ext uri="{BB962C8B-B14F-4D97-AF65-F5344CB8AC3E}">
        <p14:creationId xmlns:p14="http://schemas.microsoft.com/office/powerpoint/2010/main" val="304960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EEE5-B525-42D0-9758-D4142320F5C6}"/>
              </a:ext>
            </a:extLst>
          </p:cNvPr>
          <p:cNvSpPr>
            <a:spLocks noGrp="1"/>
          </p:cNvSpPr>
          <p:nvPr>
            <p:ph type="title"/>
          </p:nvPr>
        </p:nvSpPr>
        <p:spPr/>
        <p:txBody>
          <a:bodyPr/>
          <a:lstStyle/>
          <a:p>
            <a:r>
              <a:rPr lang="en-US" dirty="0"/>
              <a:t>The Brain is not a Book or Library</a:t>
            </a:r>
          </a:p>
        </p:txBody>
      </p:sp>
      <p:sp>
        <p:nvSpPr>
          <p:cNvPr id="3" name="Content Placeholder 2">
            <a:extLst>
              <a:ext uri="{FF2B5EF4-FFF2-40B4-BE49-F238E27FC236}">
                <a16:creationId xmlns:a16="http://schemas.microsoft.com/office/drawing/2014/main" id="{9B8D5F14-1F38-4657-AE64-95997272911A}"/>
              </a:ext>
            </a:extLst>
          </p:cNvPr>
          <p:cNvSpPr>
            <a:spLocks noGrp="1"/>
          </p:cNvSpPr>
          <p:nvPr>
            <p:ph idx="1"/>
          </p:nvPr>
        </p:nvSpPr>
        <p:spPr>
          <a:xfrm>
            <a:off x="628650" y="1577823"/>
            <a:ext cx="3332250" cy="4197851"/>
          </a:xfrm>
        </p:spPr>
        <p:txBody>
          <a:bodyPr>
            <a:normAutofit/>
          </a:bodyPr>
          <a:lstStyle/>
          <a:p>
            <a:pPr marL="0" indent="0">
              <a:buNone/>
            </a:pPr>
            <a:r>
              <a:rPr lang="en-US" dirty="0"/>
              <a:t>Connectivism shares with some other theories a core proposition, that knowledge is not acquired, as though it were a thing. </a:t>
            </a:r>
          </a:p>
          <a:p>
            <a:endParaRPr lang="en-US" dirty="0"/>
          </a:p>
        </p:txBody>
      </p:sp>
      <p:pic>
        <p:nvPicPr>
          <p:cNvPr id="6" name="Picture 5">
            <a:extLst>
              <a:ext uri="{FF2B5EF4-FFF2-40B4-BE49-F238E27FC236}">
                <a16:creationId xmlns:a16="http://schemas.microsoft.com/office/drawing/2014/main" id="{4FDAB706-ED4E-4BC0-BB8A-DA6979205BEF}"/>
              </a:ext>
            </a:extLst>
          </p:cNvPr>
          <p:cNvPicPr>
            <a:picLocks noChangeAspect="1"/>
          </p:cNvPicPr>
          <p:nvPr/>
        </p:nvPicPr>
        <p:blipFill>
          <a:blip r:embed="rId3"/>
          <a:stretch>
            <a:fillRect/>
          </a:stretch>
        </p:blipFill>
        <p:spPr>
          <a:xfrm>
            <a:off x="3960900" y="1577823"/>
            <a:ext cx="4306152" cy="2944074"/>
          </a:xfrm>
          <a:prstGeom prst="rect">
            <a:avLst/>
          </a:prstGeom>
        </p:spPr>
      </p:pic>
      <p:sp>
        <p:nvSpPr>
          <p:cNvPr id="7" name="Content Placeholder 2">
            <a:extLst>
              <a:ext uri="{FF2B5EF4-FFF2-40B4-BE49-F238E27FC236}">
                <a16:creationId xmlns:a16="http://schemas.microsoft.com/office/drawing/2014/main" id="{EFCC67A0-5F07-4513-B5DA-FE67DA8953F8}"/>
              </a:ext>
            </a:extLst>
          </p:cNvPr>
          <p:cNvSpPr txBox="1">
            <a:spLocks/>
          </p:cNvSpPr>
          <p:nvPr/>
        </p:nvSpPr>
        <p:spPr>
          <a:xfrm>
            <a:off x="628650" y="4868102"/>
            <a:ext cx="8262742" cy="1732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This distinguishes it from content-based or information-theoretic theories of learning, like instructivist (</a:t>
            </a:r>
            <a:r>
              <a:rPr lang="en-US" dirty="0" err="1"/>
              <a:t>Kirshener</a:t>
            </a:r>
            <a:r>
              <a:rPr lang="en-US" dirty="0"/>
              <a:t>), and transactional distance (M.G. Moore) theories.</a:t>
            </a:r>
          </a:p>
          <a:p>
            <a:endParaRPr lang="en-US" dirty="0"/>
          </a:p>
        </p:txBody>
      </p:sp>
    </p:spTree>
    <p:extLst>
      <p:ext uri="{BB962C8B-B14F-4D97-AF65-F5344CB8AC3E}">
        <p14:creationId xmlns:p14="http://schemas.microsoft.com/office/powerpoint/2010/main" val="248276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4B8A-12C6-4EA1-B5B0-4E36EE1FD826}"/>
              </a:ext>
            </a:extLst>
          </p:cNvPr>
          <p:cNvSpPr>
            <a:spLocks noGrp="1"/>
          </p:cNvSpPr>
          <p:nvPr>
            <p:ph type="title"/>
          </p:nvPr>
        </p:nvSpPr>
        <p:spPr/>
        <p:txBody>
          <a:bodyPr/>
          <a:lstStyle/>
          <a:p>
            <a:r>
              <a:rPr lang="en-US" dirty="0"/>
              <a:t>Connectivism is Non-Cognitivist</a:t>
            </a:r>
          </a:p>
        </p:txBody>
      </p:sp>
      <p:pic>
        <p:nvPicPr>
          <p:cNvPr id="5" name="Picture 4" descr="Diagram&#10;&#10;Description automatically generated">
            <a:extLst>
              <a:ext uri="{FF2B5EF4-FFF2-40B4-BE49-F238E27FC236}">
                <a16:creationId xmlns:a16="http://schemas.microsoft.com/office/drawing/2014/main" id="{09BCDB32-CDD9-4BEB-9BC9-70B7E0FF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37" y="1468466"/>
            <a:ext cx="6751529" cy="4902519"/>
          </a:xfrm>
          <a:prstGeom prst="rect">
            <a:avLst/>
          </a:prstGeom>
        </p:spPr>
      </p:pic>
    </p:spTree>
    <p:extLst>
      <p:ext uri="{BB962C8B-B14F-4D97-AF65-F5344CB8AC3E}">
        <p14:creationId xmlns:p14="http://schemas.microsoft.com/office/powerpoint/2010/main" val="68940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7F64-D5CB-468E-9427-F381D22A5574}"/>
              </a:ext>
            </a:extLst>
          </p:cNvPr>
          <p:cNvSpPr>
            <a:spLocks noGrp="1"/>
          </p:cNvSpPr>
          <p:nvPr>
            <p:ph type="title"/>
          </p:nvPr>
        </p:nvSpPr>
        <p:spPr/>
        <p:txBody>
          <a:bodyPr/>
          <a:lstStyle/>
          <a:p>
            <a:r>
              <a:rPr lang="en-US" dirty="0"/>
              <a:t>The Brain is Not a Computer</a:t>
            </a:r>
          </a:p>
        </p:txBody>
      </p:sp>
      <p:sp>
        <p:nvSpPr>
          <p:cNvPr id="3" name="Content Placeholder 2">
            <a:extLst>
              <a:ext uri="{FF2B5EF4-FFF2-40B4-BE49-F238E27FC236}">
                <a16:creationId xmlns:a16="http://schemas.microsoft.com/office/drawing/2014/main" id="{B6D4023B-3E7C-46FC-8CC9-DD01C0BF9324}"/>
              </a:ext>
            </a:extLst>
          </p:cNvPr>
          <p:cNvSpPr>
            <a:spLocks noGrp="1"/>
          </p:cNvSpPr>
          <p:nvPr>
            <p:ph idx="1"/>
          </p:nvPr>
        </p:nvSpPr>
        <p:spPr/>
        <p:txBody>
          <a:bodyPr/>
          <a:lstStyle/>
          <a:p>
            <a:r>
              <a:rPr lang="en-US" dirty="0"/>
              <a:t>What is it to 'construct an understanding' if it does not involve:</a:t>
            </a:r>
            <a:br>
              <a:rPr lang="en-US" dirty="0"/>
            </a:br>
            <a:r>
              <a:rPr lang="en-US" dirty="0"/>
              <a:t>- a representational system, such as language, logic, images, or some other physical symbol set (</a:t>
            </a:r>
            <a:r>
              <a:rPr lang="en-US" dirty="0" err="1"/>
              <a:t>ie</a:t>
            </a:r>
            <a:r>
              <a:rPr lang="en-US" dirty="0"/>
              <a:t>., a semantics)</a:t>
            </a:r>
            <a:br>
              <a:rPr lang="en-US" dirty="0"/>
            </a:br>
            <a:r>
              <a:rPr lang="en-US" dirty="0"/>
              <a:t>- rules or mechanisms for creating entities in that representational system (</a:t>
            </a:r>
            <a:r>
              <a:rPr lang="en-US" dirty="0" err="1"/>
              <a:t>ie</a:t>
            </a:r>
            <a:r>
              <a:rPr lang="en-US" dirty="0"/>
              <a:t>., a syntax)?</a:t>
            </a:r>
            <a:br>
              <a:rPr lang="en-US" dirty="0"/>
            </a:br>
            <a:endParaRPr lang="en-US" dirty="0"/>
          </a:p>
        </p:txBody>
      </p:sp>
      <p:sp>
        <p:nvSpPr>
          <p:cNvPr id="5" name="TextBox 4">
            <a:extLst>
              <a:ext uri="{FF2B5EF4-FFF2-40B4-BE49-F238E27FC236}">
                <a16:creationId xmlns:a16="http://schemas.microsoft.com/office/drawing/2014/main" id="{FA47CB11-5923-4E5F-9F76-6EBCF1D68287}"/>
              </a:ext>
            </a:extLst>
          </p:cNvPr>
          <p:cNvSpPr txBox="1"/>
          <p:nvPr/>
        </p:nvSpPr>
        <p:spPr>
          <a:xfrm>
            <a:off x="908136" y="4976634"/>
            <a:ext cx="7886700" cy="1200329"/>
          </a:xfrm>
          <a:prstGeom prst="rect">
            <a:avLst/>
          </a:prstGeom>
          <a:noFill/>
        </p:spPr>
        <p:txBody>
          <a:bodyPr wrap="square">
            <a:spAutoFit/>
          </a:bodyPr>
          <a:lstStyle/>
          <a:p>
            <a:r>
              <a:rPr lang="en-US" i="1" dirty="0"/>
              <a:t>“Whereas computers do store exact copies of data – copies that can persist unchanged for long periods of time, even if the power has been turned off – the brain maintains our intellect only as long as it remains alive. There is no on-off switch. Either the brain keeps functioning, or we disappear.” – Epstein </a:t>
            </a:r>
          </a:p>
        </p:txBody>
      </p:sp>
    </p:spTree>
    <p:extLst>
      <p:ext uri="{BB962C8B-B14F-4D97-AF65-F5344CB8AC3E}">
        <p14:creationId xmlns:p14="http://schemas.microsoft.com/office/powerpoint/2010/main" val="396322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A437-EC8E-4B51-A22C-66B9E79B3881}"/>
              </a:ext>
            </a:extLst>
          </p:cNvPr>
          <p:cNvSpPr>
            <a:spLocks noGrp="1"/>
          </p:cNvSpPr>
          <p:nvPr>
            <p:ph type="title"/>
          </p:nvPr>
        </p:nvSpPr>
        <p:spPr>
          <a:xfrm>
            <a:off x="125260" y="365126"/>
            <a:ext cx="9018740" cy="1325563"/>
          </a:xfrm>
        </p:spPr>
        <p:txBody>
          <a:bodyPr/>
          <a:lstStyle/>
          <a:p>
            <a:r>
              <a:rPr lang="en-US" dirty="0"/>
              <a:t>Connectionism = non-representational</a:t>
            </a:r>
          </a:p>
        </p:txBody>
      </p:sp>
      <p:sp>
        <p:nvSpPr>
          <p:cNvPr id="3" name="Content Placeholder 2">
            <a:extLst>
              <a:ext uri="{FF2B5EF4-FFF2-40B4-BE49-F238E27FC236}">
                <a16:creationId xmlns:a16="http://schemas.microsoft.com/office/drawing/2014/main" id="{9C7FF99A-58EE-420E-BD2C-EA49E9E22218}"/>
              </a:ext>
            </a:extLst>
          </p:cNvPr>
          <p:cNvSpPr>
            <a:spLocks noGrp="1"/>
          </p:cNvSpPr>
          <p:nvPr>
            <p:ph idx="1"/>
          </p:nvPr>
        </p:nvSpPr>
        <p:spPr/>
        <p:txBody>
          <a:bodyPr>
            <a:normAutofit/>
          </a:bodyPr>
          <a:lstStyle/>
          <a:p>
            <a:r>
              <a:rPr lang="en-US" dirty="0"/>
              <a:t>In connectivism, there is no real concept of transferring knowledge, making knowledge, or building knowledge. </a:t>
            </a:r>
          </a:p>
          <a:p>
            <a:r>
              <a:rPr lang="en-US" dirty="0"/>
              <a:t>The activities we undertake when we conduct practices in order to learn are more like growing or developing ourselves and our society in certain (connected) ways.</a:t>
            </a:r>
          </a:p>
          <a:p>
            <a:pPr marL="0" indent="0">
              <a:buNone/>
            </a:pPr>
            <a:br>
              <a:rPr lang="en-US" dirty="0"/>
            </a:br>
            <a:br>
              <a:rPr lang="en-US" dirty="0"/>
            </a:br>
            <a:endParaRPr lang="en-US" dirty="0"/>
          </a:p>
        </p:txBody>
      </p:sp>
    </p:spTree>
    <p:extLst>
      <p:ext uri="{BB962C8B-B14F-4D97-AF65-F5344CB8AC3E}">
        <p14:creationId xmlns:p14="http://schemas.microsoft.com/office/powerpoint/2010/main" val="405575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46CF-6436-4C9B-84D9-4EA567F83654}"/>
              </a:ext>
            </a:extLst>
          </p:cNvPr>
          <p:cNvSpPr>
            <a:spLocks noGrp="1"/>
          </p:cNvSpPr>
          <p:nvPr>
            <p:ph type="title"/>
          </p:nvPr>
        </p:nvSpPr>
        <p:spPr/>
        <p:txBody>
          <a:bodyPr/>
          <a:lstStyle/>
          <a:p>
            <a:r>
              <a:rPr lang="en-US" dirty="0"/>
              <a:t>2. How Does</a:t>
            </a:r>
            <a:r>
              <a:rPr lang="en-US" baseline="0" dirty="0"/>
              <a:t> Learning Occur?</a:t>
            </a:r>
            <a:endParaRPr lang="en-US" dirty="0"/>
          </a:p>
        </p:txBody>
      </p:sp>
      <p:sp>
        <p:nvSpPr>
          <p:cNvPr id="3" name="Content Placeholder 2">
            <a:extLst>
              <a:ext uri="{FF2B5EF4-FFF2-40B4-BE49-F238E27FC236}">
                <a16:creationId xmlns:a16="http://schemas.microsoft.com/office/drawing/2014/main" id="{53FD423B-13AE-44F7-AA20-9F629D48065F}"/>
              </a:ext>
            </a:extLst>
          </p:cNvPr>
          <p:cNvSpPr>
            <a:spLocks noGrp="1"/>
          </p:cNvSpPr>
          <p:nvPr>
            <p:ph idx="1"/>
          </p:nvPr>
        </p:nvSpPr>
        <p:spPr/>
        <p:txBody>
          <a:bodyPr/>
          <a:lstStyle/>
          <a:p>
            <a:pPr marL="0" lvl="0" indent="0">
              <a:buNone/>
            </a:pPr>
            <a:endParaRPr lang="en-US" dirty="0"/>
          </a:p>
        </p:txBody>
      </p:sp>
    </p:spTree>
    <p:extLst>
      <p:ext uri="{BB962C8B-B14F-4D97-AF65-F5344CB8AC3E}">
        <p14:creationId xmlns:p14="http://schemas.microsoft.com/office/powerpoint/2010/main" val="416371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748D-6A67-4EBA-B420-FB21FCD4CEAA}"/>
              </a:ext>
            </a:extLst>
          </p:cNvPr>
          <p:cNvSpPr>
            <a:spLocks noGrp="1"/>
          </p:cNvSpPr>
          <p:nvPr>
            <p:ph type="title"/>
          </p:nvPr>
        </p:nvSpPr>
        <p:spPr/>
        <p:txBody>
          <a:bodyPr/>
          <a:lstStyle/>
          <a:p>
            <a:r>
              <a:rPr lang="en-US" dirty="0"/>
              <a:t>Overview</a:t>
            </a:r>
            <a:br>
              <a:rPr lang="en-US" dirty="0"/>
            </a:br>
            <a:endParaRPr lang="en-US" dirty="0"/>
          </a:p>
        </p:txBody>
      </p:sp>
      <p:sp>
        <p:nvSpPr>
          <p:cNvPr id="3" name="Content Placeholder 2">
            <a:extLst>
              <a:ext uri="{FF2B5EF4-FFF2-40B4-BE49-F238E27FC236}">
                <a16:creationId xmlns:a16="http://schemas.microsoft.com/office/drawing/2014/main" id="{45A2C3DA-30A4-4040-901A-C8C85DC5A03C}"/>
              </a:ext>
            </a:extLst>
          </p:cNvPr>
          <p:cNvSpPr>
            <a:spLocks noGrp="1"/>
          </p:cNvSpPr>
          <p:nvPr>
            <p:ph idx="1"/>
          </p:nvPr>
        </p:nvSpPr>
        <p:spPr/>
        <p:txBody>
          <a:bodyPr/>
          <a:lstStyle/>
          <a:p>
            <a:pPr marL="0" indent="0">
              <a:buNone/>
            </a:pPr>
            <a:r>
              <a:rPr lang="en-US" dirty="0"/>
              <a:t>The question of how learning occurs is the question of how connections are formed between entities in a network. There is a deep and rich literature on this topic, under the heading of (not surprisingly) 'learning theory', though most of it is published outside the domain of education.</a:t>
            </a:r>
          </a:p>
        </p:txBody>
      </p:sp>
      <p:sp>
        <p:nvSpPr>
          <p:cNvPr id="6" name="TextBox 5">
            <a:extLst>
              <a:ext uri="{FF2B5EF4-FFF2-40B4-BE49-F238E27FC236}">
                <a16:creationId xmlns:a16="http://schemas.microsoft.com/office/drawing/2014/main" id="{89BF9A97-F53D-4347-AF70-6BECFDD39E8E}"/>
              </a:ext>
            </a:extLst>
          </p:cNvPr>
          <p:cNvSpPr txBox="1"/>
          <p:nvPr/>
        </p:nvSpPr>
        <p:spPr>
          <a:xfrm>
            <a:off x="6187858" y="5749447"/>
            <a:ext cx="1753643" cy="369332"/>
          </a:xfrm>
          <a:prstGeom prst="rect">
            <a:avLst/>
          </a:prstGeom>
          <a:noFill/>
        </p:spPr>
        <p:txBody>
          <a:bodyPr wrap="square" rtlCol="0">
            <a:spAutoFit/>
          </a:bodyPr>
          <a:lstStyle/>
          <a:p>
            <a:r>
              <a:rPr lang="en-US" dirty="0"/>
              <a:t>Kolb, 1984</a:t>
            </a:r>
          </a:p>
        </p:txBody>
      </p:sp>
      <p:pic>
        <p:nvPicPr>
          <p:cNvPr id="5" name="Picture 4">
            <a:extLst>
              <a:ext uri="{FF2B5EF4-FFF2-40B4-BE49-F238E27FC236}">
                <a16:creationId xmlns:a16="http://schemas.microsoft.com/office/drawing/2014/main" id="{33AD4D59-ABA8-44B6-AEA6-9AE92F0CD807}"/>
              </a:ext>
            </a:extLst>
          </p:cNvPr>
          <p:cNvPicPr>
            <a:picLocks noChangeAspect="1"/>
          </p:cNvPicPr>
          <p:nvPr/>
        </p:nvPicPr>
        <p:blipFill>
          <a:blip r:embed="rId2"/>
          <a:stretch>
            <a:fillRect/>
          </a:stretch>
        </p:blipFill>
        <p:spPr>
          <a:xfrm>
            <a:off x="1394434" y="4159249"/>
            <a:ext cx="4219575" cy="2333625"/>
          </a:xfrm>
          <a:prstGeom prst="rect">
            <a:avLst/>
          </a:prstGeom>
        </p:spPr>
      </p:pic>
    </p:spTree>
    <p:extLst>
      <p:ext uri="{BB962C8B-B14F-4D97-AF65-F5344CB8AC3E}">
        <p14:creationId xmlns:p14="http://schemas.microsoft.com/office/powerpoint/2010/main" val="276453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748D-6A67-4EBA-B420-FB21FCD4CEAA}"/>
              </a:ext>
            </a:extLst>
          </p:cNvPr>
          <p:cNvSpPr>
            <a:spLocks noGrp="1"/>
          </p:cNvSpPr>
          <p:nvPr>
            <p:ph type="title"/>
          </p:nvPr>
        </p:nvSpPr>
        <p:spPr/>
        <p:txBody>
          <a:bodyPr/>
          <a:lstStyle/>
          <a:p>
            <a:r>
              <a:rPr lang="en-US" dirty="0"/>
              <a:t>Overview</a:t>
            </a:r>
            <a:br>
              <a:rPr lang="en-US" dirty="0"/>
            </a:br>
            <a:endParaRPr lang="en-US" dirty="0"/>
          </a:p>
        </p:txBody>
      </p:sp>
      <p:sp>
        <p:nvSpPr>
          <p:cNvPr id="3" name="Content Placeholder 2">
            <a:extLst>
              <a:ext uri="{FF2B5EF4-FFF2-40B4-BE49-F238E27FC236}">
                <a16:creationId xmlns:a16="http://schemas.microsoft.com/office/drawing/2014/main" id="{45A2C3DA-30A4-4040-901A-C8C85DC5A03C}"/>
              </a:ext>
            </a:extLst>
          </p:cNvPr>
          <p:cNvSpPr>
            <a:spLocks noGrp="1"/>
          </p:cNvSpPr>
          <p:nvPr>
            <p:ph idx="1"/>
          </p:nvPr>
        </p:nvSpPr>
        <p:spPr/>
        <p:txBody>
          <a:bodyPr/>
          <a:lstStyle/>
          <a:p>
            <a:pPr marL="0" indent="0">
              <a:buNone/>
            </a:pPr>
            <a:r>
              <a:rPr lang="en-US" dirty="0"/>
              <a:t>The question of how learning occurs is the question of how connections are formed between entities in a network. There is a deep and rich literature on this topic, under the heading of (not surprisingly) 'learning theory', though most of it is published outside the domain of education.</a:t>
            </a:r>
          </a:p>
        </p:txBody>
      </p:sp>
      <p:sp>
        <p:nvSpPr>
          <p:cNvPr id="6" name="TextBox 5">
            <a:extLst>
              <a:ext uri="{FF2B5EF4-FFF2-40B4-BE49-F238E27FC236}">
                <a16:creationId xmlns:a16="http://schemas.microsoft.com/office/drawing/2014/main" id="{89BF9A97-F53D-4347-AF70-6BECFDD39E8E}"/>
              </a:ext>
            </a:extLst>
          </p:cNvPr>
          <p:cNvSpPr txBox="1"/>
          <p:nvPr/>
        </p:nvSpPr>
        <p:spPr>
          <a:xfrm>
            <a:off x="6187858" y="5749447"/>
            <a:ext cx="1753643" cy="369332"/>
          </a:xfrm>
          <a:prstGeom prst="rect">
            <a:avLst/>
          </a:prstGeom>
          <a:noFill/>
        </p:spPr>
        <p:txBody>
          <a:bodyPr wrap="square" rtlCol="0">
            <a:spAutoFit/>
          </a:bodyPr>
          <a:lstStyle/>
          <a:p>
            <a:r>
              <a:rPr lang="en-US" dirty="0"/>
              <a:t>Kolb, 1984</a:t>
            </a:r>
          </a:p>
        </p:txBody>
      </p:sp>
      <p:pic>
        <p:nvPicPr>
          <p:cNvPr id="7" name="Picture 6">
            <a:extLst>
              <a:ext uri="{FF2B5EF4-FFF2-40B4-BE49-F238E27FC236}">
                <a16:creationId xmlns:a16="http://schemas.microsoft.com/office/drawing/2014/main" id="{3B6D8E15-7155-44AE-9295-5409D984C2D6}"/>
              </a:ext>
            </a:extLst>
          </p:cNvPr>
          <p:cNvPicPr>
            <a:picLocks noChangeAspect="1"/>
          </p:cNvPicPr>
          <p:nvPr/>
        </p:nvPicPr>
        <p:blipFill>
          <a:blip r:embed="rId3"/>
          <a:stretch>
            <a:fillRect/>
          </a:stretch>
        </p:blipFill>
        <p:spPr>
          <a:xfrm>
            <a:off x="1130083" y="4187824"/>
            <a:ext cx="5057775" cy="2124075"/>
          </a:xfrm>
          <a:prstGeom prst="rect">
            <a:avLst/>
          </a:prstGeom>
        </p:spPr>
      </p:pic>
    </p:spTree>
    <p:extLst>
      <p:ext uri="{BB962C8B-B14F-4D97-AF65-F5344CB8AC3E}">
        <p14:creationId xmlns:p14="http://schemas.microsoft.com/office/powerpoint/2010/main" val="2222778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748D-6A67-4EBA-B420-FB21FCD4CEAA}"/>
              </a:ext>
            </a:extLst>
          </p:cNvPr>
          <p:cNvSpPr>
            <a:spLocks noGrp="1"/>
          </p:cNvSpPr>
          <p:nvPr>
            <p:ph type="title"/>
          </p:nvPr>
        </p:nvSpPr>
        <p:spPr/>
        <p:txBody>
          <a:bodyPr/>
          <a:lstStyle/>
          <a:p>
            <a:r>
              <a:rPr lang="en-US" dirty="0"/>
              <a:t>Overview</a:t>
            </a:r>
            <a:br>
              <a:rPr lang="en-US" dirty="0"/>
            </a:br>
            <a:endParaRPr lang="en-US" dirty="0"/>
          </a:p>
        </p:txBody>
      </p:sp>
      <p:sp>
        <p:nvSpPr>
          <p:cNvPr id="3" name="Content Placeholder 2">
            <a:extLst>
              <a:ext uri="{FF2B5EF4-FFF2-40B4-BE49-F238E27FC236}">
                <a16:creationId xmlns:a16="http://schemas.microsoft.com/office/drawing/2014/main" id="{45A2C3DA-30A4-4040-901A-C8C85DC5A03C}"/>
              </a:ext>
            </a:extLst>
          </p:cNvPr>
          <p:cNvSpPr>
            <a:spLocks noGrp="1"/>
          </p:cNvSpPr>
          <p:nvPr>
            <p:ph idx="1"/>
          </p:nvPr>
        </p:nvSpPr>
        <p:spPr/>
        <p:txBody>
          <a:bodyPr/>
          <a:lstStyle/>
          <a:p>
            <a:pPr marL="0" indent="0">
              <a:buNone/>
            </a:pPr>
            <a:r>
              <a:rPr lang="en-US" dirty="0"/>
              <a:t>The question of how learning occurs is the question of how connections are formed between entities in a network. There is a deep and rich literature on this topic, under the heading of (not surprisingly) 'learning theory', though most of it is published outside the domain of education.</a:t>
            </a:r>
          </a:p>
        </p:txBody>
      </p:sp>
      <p:pic>
        <p:nvPicPr>
          <p:cNvPr id="5" name="Picture 4">
            <a:extLst>
              <a:ext uri="{FF2B5EF4-FFF2-40B4-BE49-F238E27FC236}">
                <a16:creationId xmlns:a16="http://schemas.microsoft.com/office/drawing/2014/main" id="{F6891F8D-A7B5-484B-B37D-6A9ACD3B00CA}"/>
              </a:ext>
            </a:extLst>
          </p:cNvPr>
          <p:cNvPicPr>
            <a:picLocks noChangeAspect="1"/>
          </p:cNvPicPr>
          <p:nvPr/>
        </p:nvPicPr>
        <p:blipFill>
          <a:blip r:embed="rId3"/>
          <a:stretch>
            <a:fillRect/>
          </a:stretch>
        </p:blipFill>
        <p:spPr>
          <a:xfrm>
            <a:off x="799839" y="4292599"/>
            <a:ext cx="4838700" cy="2200275"/>
          </a:xfrm>
          <a:prstGeom prst="rect">
            <a:avLst/>
          </a:prstGeom>
        </p:spPr>
      </p:pic>
      <p:sp>
        <p:nvSpPr>
          <p:cNvPr id="6" name="TextBox 5">
            <a:extLst>
              <a:ext uri="{FF2B5EF4-FFF2-40B4-BE49-F238E27FC236}">
                <a16:creationId xmlns:a16="http://schemas.microsoft.com/office/drawing/2014/main" id="{89BF9A97-F53D-4347-AF70-6BECFDD39E8E}"/>
              </a:ext>
            </a:extLst>
          </p:cNvPr>
          <p:cNvSpPr txBox="1"/>
          <p:nvPr/>
        </p:nvSpPr>
        <p:spPr>
          <a:xfrm>
            <a:off x="6187858" y="5749447"/>
            <a:ext cx="1753643" cy="369332"/>
          </a:xfrm>
          <a:prstGeom prst="rect">
            <a:avLst/>
          </a:prstGeom>
          <a:noFill/>
        </p:spPr>
        <p:txBody>
          <a:bodyPr wrap="square" rtlCol="0">
            <a:spAutoFit/>
          </a:bodyPr>
          <a:lstStyle/>
          <a:p>
            <a:r>
              <a:rPr lang="en-US" dirty="0"/>
              <a:t>Kolb, 1984</a:t>
            </a:r>
          </a:p>
        </p:txBody>
      </p:sp>
    </p:spTree>
    <p:extLst>
      <p:ext uri="{BB962C8B-B14F-4D97-AF65-F5344CB8AC3E}">
        <p14:creationId xmlns:p14="http://schemas.microsoft.com/office/powerpoint/2010/main" val="2450199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0032-8C68-44D7-B039-542869C58641}"/>
              </a:ext>
            </a:extLst>
          </p:cNvPr>
          <p:cNvSpPr>
            <a:spLocks noGrp="1"/>
          </p:cNvSpPr>
          <p:nvPr>
            <p:ph type="title"/>
          </p:nvPr>
        </p:nvSpPr>
        <p:spPr/>
        <p:txBody>
          <a:bodyPr/>
          <a:lstStyle/>
          <a:p>
            <a:r>
              <a:rPr lang="en-US" dirty="0"/>
              <a:t>Neural Networks</a:t>
            </a:r>
          </a:p>
        </p:txBody>
      </p:sp>
      <p:pic>
        <p:nvPicPr>
          <p:cNvPr id="5" name="Content Placeholder 4">
            <a:extLst>
              <a:ext uri="{FF2B5EF4-FFF2-40B4-BE49-F238E27FC236}">
                <a16:creationId xmlns:a16="http://schemas.microsoft.com/office/drawing/2014/main" id="{76A42BEC-883F-4C8E-A925-DD64E357CEDC}"/>
              </a:ext>
            </a:extLst>
          </p:cNvPr>
          <p:cNvPicPr>
            <a:picLocks noGrp="1" noChangeAspect="1"/>
          </p:cNvPicPr>
          <p:nvPr>
            <p:ph idx="1"/>
          </p:nvPr>
        </p:nvPicPr>
        <p:blipFill>
          <a:blip r:embed="rId3"/>
          <a:stretch>
            <a:fillRect/>
          </a:stretch>
        </p:blipFill>
        <p:spPr>
          <a:xfrm>
            <a:off x="677507" y="1825625"/>
            <a:ext cx="7788985" cy="4351338"/>
          </a:xfrm>
        </p:spPr>
      </p:pic>
    </p:spTree>
    <p:extLst>
      <p:ext uri="{BB962C8B-B14F-4D97-AF65-F5344CB8AC3E}">
        <p14:creationId xmlns:p14="http://schemas.microsoft.com/office/powerpoint/2010/main" val="20826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70D9-0FE9-4995-BF52-7FC6329BE5A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5BBA6E2-E2A6-4E9B-A89F-E28A99659EE9}"/>
              </a:ext>
            </a:extLst>
          </p:cNvPr>
          <p:cNvSpPr>
            <a:spLocks noGrp="1"/>
          </p:cNvSpPr>
          <p:nvPr>
            <p:ph idx="1"/>
          </p:nvPr>
        </p:nvSpPr>
        <p:spPr/>
        <p:txBody>
          <a:bodyPr/>
          <a:lstStyle/>
          <a:p>
            <a:pPr marL="514350" indent="-514350">
              <a:buFont typeface="+mj-lt"/>
              <a:buAutoNum type="arabicPeriod"/>
            </a:pPr>
            <a:r>
              <a:rPr lang="en-US" dirty="0"/>
              <a:t>What is connectivism?</a:t>
            </a:r>
          </a:p>
          <a:p>
            <a:pPr marL="514350" indent="-514350">
              <a:buFont typeface="+mj-lt"/>
              <a:buAutoNum type="arabicPeriod"/>
            </a:pPr>
            <a:r>
              <a:rPr lang="en-US" dirty="0"/>
              <a:t>How Does Learning Occur?</a:t>
            </a:r>
          </a:p>
          <a:p>
            <a:pPr marL="514350" indent="-514350">
              <a:buFont typeface="+mj-lt"/>
              <a:buAutoNum type="arabicPeriod"/>
            </a:pPr>
            <a:r>
              <a:rPr lang="en-US" dirty="0"/>
              <a:t>Interpreting Connectivism</a:t>
            </a:r>
          </a:p>
          <a:p>
            <a:endParaRPr lang="en-US" dirty="0"/>
          </a:p>
        </p:txBody>
      </p:sp>
    </p:spTree>
    <p:extLst>
      <p:ext uri="{BB962C8B-B14F-4D97-AF65-F5344CB8AC3E}">
        <p14:creationId xmlns:p14="http://schemas.microsoft.com/office/powerpoint/2010/main" val="263340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532B-84DE-4201-814E-51B1CFB6653A}"/>
              </a:ext>
            </a:extLst>
          </p:cNvPr>
          <p:cNvSpPr>
            <a:spLocks noGrp="1"/>
          </p:cNvSpPr>
          <p:nvPr>
            <p:ph type="title"/>
          </p:nvPr>
        </p:nvSpPr>
        <p:spPr/>
        <p:txBody>
          <a:bodyPr/>
          <a:lstStyle/>
          <a:p>
            <a:r>
              <a:rPr lang="en-US" dirty="0"/>
              <a:t>George’s Networks</a:t>
            </a:r>
          </a:p>
        </p:txBody>
      </p:sp>
      <p:sp>
        <p:nvSpPr>
          <p:cNvPr id="3" name="Content Placeholder 2">
            <a:extLst>
              <a:ext uri="{FF2B5EF4-FFF2-40B4-BE49-F238E27FC236}">
                <a16:creationId xmlns:a16="http://schemas.microsoft.com/office/drawing/2014/main" id="{206ABD7A-C884-4A99-92C5-D731111E0576}"/>
              </a:ext>
            </a:extLst>
          </p:cNvPr>
          <p:cNvSpPr>
            <a:spLocks noGrp="1"/>
          </p:cNvSpPr>
          <p:nvPr>
            <p:ph idx="1"/>
          </p:nvPr>
        </p:nvSpPr>
        <p:spPr/>
        <p:txBody>
          <a:bodyPr>
            <a:normAutofit fontScale="92500" lnSpcReduction="10000"/>
          </a:bodyPr>
          <a:lstStyle/>
          <a:p>
            <a:pPr marL="0" indent="0">
              <a:buNone/>
            </a:pPr>
            <a:r>
              <a:rPr lang="en-US" dirty="0"/>
              <a:t>George Siemens describes networks as having the following characteristics or elements:</a:t>
            </a:r>
          </a:p>
          <a:p>
            <a:r>
              <a:rPr lang="en-US" dirty="0"/>
              <a:t>Content (data or information)</a:t>
            </a:r>
          </a:p>
          <a:p>
            <a:r>
              <a:rPr lang="en-US" dirty="0"/>
              <a:t>Interaction (tentative connection forming)</a:t>
            </a:r>
          </a:p>
          <a:p>
            <a:r>
              <a:rPr lang="en-US" dirty="0"/>
              <a:t>Static nodes (stable knowledge structure)</a:t>
            </a:r>
          </a:p>
          <a:p>
            <a:r>
              <a:rPr lang="en-US" dirty="0"/>
              <a:t>Dynamic nodes (continually changing based on new information and data)</a:t>
            </a:r>
          </a:p>
          <a:p>
            <a:r>
              <a:rPr lang="en-US" dirty="0"/>
              <a:t>Self-updating nodes (nodes which are tightly linked to their original information source)</a:t>
            </a:r>
          </a:p>
          <a:p>
            <a:r>
              <a:rPr lang="en-US" dirty="0"/>
              <a:t>Emotive elements (emotions that influence the prospect of connection and hub formations). </a:t>
            </a:r>
          </a:p>
          <a:p>
            <a:endParaRPr lang="en-US" dirty="0"/>
          </a:p>
        </p:txBody>
      </p:sp>
    </p:spTree>
    <p:extLst>
      <p:ext uri="{BB962C8B-B14F-4D97-AF65-F5344CB8AC3E}">
        <p14:creationId xmlns:p14="http://schemas.microsoft.com/office/powerpoint/2010/main" val="149507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F0D0-DC30-49E7-B4D1-95377522EF27}"/>
              </a:ext>
            </a:extLst>
          </p:cNvPr>
          <p:cNvSpPr>
            <a:spLocks noGrp="1"/>
          </p:cNvSpPr>
          <p:nvPr>
            <p:ph type="title"/>
          </p:nvPr>
        </p:nvSpPr>
        <p:spPr/>
        <p:txBody>
          <a:bodyPr/>
          <a:lstStyle/>
          <a:p>
            <a:r>
              <a:rPr lang="en-US" dirty="0"/>
              <a:t>Categories of Learning Theory</a:t>
            </a:r>
          </a:p>
        </p:txBody>
      </p:sp>
      <p:sp>
        <p:nvSpPr>
          <p:cNvPr id="3" name="Content Placeholder 2">
            <a:extLst>
              <a:ext uri="{FF2B5EF4-FFF2-40B4-BE49-F238E27FC236}">
                <a16:creationId xmlns:a16="http://schemas.microsoft.com/office/drawing/2014/main" id="{18E018BC-D9C5-483F-B84B-CA1126FE00EE}"/>
              </a:ext>
            </a:extLst>
          </p:cNvPr>
          <p:cNvSpPr>
            <a:spLocks noGrp="1"/>
          </p:cNvSpPr>
          <p:nvPr>
            <p:ph idx="1"/>
          </p:nvPr>
        </p:nvSpPr>
        <p:spPr>
          <a:xfrm>
            <a:off x="628650" y="1825625"/>
            <a:ext cx="7886700" cy="4900852"/>
          </a:xfrm>
        </p:spPr>
        <p:txBody>
          <a:bodyPr>
            <a:normAutofit fontScale="92500" lnSpcReduction="10000"/>
          </a:bodyPr>
          <a:lstStyle/>
          <a:p>
            <a:pPr marL="0" indent="0">
              <a:buNone/>
            </a:pPr>
            <a:r>
              <a:rPr lang="en-US" dirty="0"/>
              <a:t>In my talks I've presented four major categories of learning theory</a:t>
            </a:r>
          </a:p>
          <a:p>
            <a:r>
              <a:rPr lang="en-US" i="1" dirty="0"/>
              <a:t>Hebbian</a:t>
            </a:r>
            <a:r>
              <a:rPr lang="en-US" dirty="0"/>
              <a:t> rules - 'what fires together wires together'</a:t>
            </a:r>
          </a:p>
          <a:p>
            <a:r>
              <a:rPr lang="en-US" i="1" dirty="0"/>
              <a:t>Contiguity</a:t>
            </a:r>
            <a:r>
              <a:rPr lang="en-US" dirty="0"/>
              <a:t> - neurons that are located near each other connect</a:t>
            </a:r>
          </a:p>
          <a:p>
            <a:r>
              <a:rPr lang="en-US" i="1" dirty="0"/>
              <a:t>Back Propagation</a:t>
            </a:r>
            <a:r>
              <a:rPr lang="en-US" dirty="0"/>
              <a:t> - signals sent in reverse direction through a network, aka 'feedback', modify connections created by forward propagated signals</a:t>
            </a:r>
          </a:p>
          <a:p>
            <a:r>
              <a:rPr lang="en-US" i="1" dirty="0"/>
              <a:t>Boltzmann</a:t>
            </a:r>
            <a:r>
              <a:rPr lang="en-US" dirty="0"/>
              <a:t> - networks seek to attain the lowest level of kinetic energy  </a:t>
            </a:r>
          </a:p>
          <a:p>
            <a:pPr marL="0" indent="0">
              <a:buNone/>
            </a:pPr>
            <a:r>
              <a:rPr lang="en-US" dirty="0"/>
              <a:t>The actual </a:t>
            </a:r>
            <a:r>
              <a:rPr lang="en-US" i="1" dirty="0"/>
              <a:t>physical </a:t>
            </a:r>
            <a:r>
              <a:rPr lang="en-US" dirty="0"/>
              <a:t>descriptions of these theories vary from network to network.</a:t>
            </a:r>
          </a:p>
        </p:txBody>
      </p:sp>
    </p:spTree>
    <p:extLst>
      <p:ext uri="{BB962C8B-B14F-4D97-AF65-F5344CB8AC3E}">
        <p14:creationId xmlns:p14="http://schemas.microsoft.com/office/powerpoint/2010/main" val="116973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A739-FF84-4B01-B75D-59540990C0F6}"/>
              </a:ext>
            </a:extLst>
          </p:cNvPr>
          <p:cNvSpPr>
            <a:spLocks noGrp="1"/>
          </p:cNvSpPr>
          <p:nvPr>
            <p:ph type="title"/>
          </p:nvPr>
        </p:nvSpPr>
        <p:spPr/>
        <p:txBody>
          <a:bodyPr/>
          <a:lstStyle/>
          <a:p>
            <a:r>
              <a:rPr lang="en-US" dirty="0"/>
              <a:t>Machine &amp; Deep Learning</a:t>
            </a:r>
          </a:p>
        </p:txBody>
      </p:sp>
      <p:pic>
        <p:nvPicPr>
          <p:cNvPr id="5" name="Content Placeholder 4" descr="Chart, scatter chart&#10;&#10;Description automatically generated">
            <a:extLst>
              <a:ext uri="{FF2B5EF4-FFF2-40B4-BE49-F238E27FC236}">
                <a16:creationId xmlns:a16="http://schemas.microsoft.com/office/drawing/2014/main" id="{D8C88793-DC52-4B8B-8D0D-BA3DD9689D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1087" y="2072481"/>
            <a:ext cx="6981825" cy="3857625"/>
          </a:xfrm>
        </p:spPr>
      </p:pic>
    </p:spTree>
    <p:extLst>
      <p:ext uri="{BB962C8B-B14F-4D97-AF65-F5344CB8AC3E}">
        <p14:creationId xmlns:p14="http://schemas.microsoft.com/office/powerpoint/2010/main" val="1396175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9CE4-EE23-4A3D-BA86-E2A35F07979F}"/>
              </a:ext>
            </a:extLst>
          </p:cNvPr>
          <p:cNvSpPr>
            <a:spLocks noGrp="1"/>
          </p:cNvSpPr>
          <p:nvPr>
            <p:ph type="title"/>
          </p:nvPr>
        </p:nvSpPr>
        <p:spPr/>
        <p:txBody>
          <a:bodyPr/>
          <a:lstStyle/>
          <a:p>
            <a:r>
              <a:rPr lang="en-US" dirty="0"/>
              <a:t>Successful</a:t>
            </a:r>
            <a:r>
              <a:rPr lang="en-US" baseline="0" dirty="0"/>
              <a:t> Networks</a:t>
            </a:r>
            <a:endParaRPr lang="en-US" dirty="0"/>
          </a:p>
        </p:txBody>
      </p:sp>
      <p:sp>
        <p:nvSpPr>
          <p:cNvPr id="3" name="Content Placeholder 2">
            <a:extLst>
              <a:ext uri="{FF2B5EF4-FFF2-40B4-BE49-F238E27FC236}">
                <a16:creationId xmlns:a16="http://schemas.microsoft.com/office/drawing/2014/main" id="{59E4CC41-1A10-4902-9F80-5CFF4CFEB0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3686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FBE7-DDC2-4016-9A3B-7E6E7AC2C1E9}"/>
              </a:ext>
            </a:extLst>
          </p:cNvPr>
          <p:cNvSpPr>
            <a:spLocks noGrp="1"/>
          </p:cNvSpPr>
          <p:nvPr>
            <p:ph type="title"/>
          </p:nvPr>
        </p:nvSpPr>
        <p:spPr/>
        <p:txBody>
          <a:bodyPr/>
          <a:lstStyle/>
          <a:p>
            <a:r>
              <a:rPr lang="en-US" dirty="0"/>
              <a:t>Properties of networks</a:t>
            </a:r>
          </a:p>
        </p:txBody>
      </p:sp>
      <p:sp>
        <p:nvSpPr>
          <p:cNvPr id="8" name="TextBox 7">
            <a:extLst>
              <a:ext uri="{FF2B5EF4-FFF2-40B4-BE49-F238E27FC236}">
                <a16:creationId xmlns:a16="http://schemas.microsoft.com/office/drawing/2014/main" id="{BFCE33C1-4484-43BC-9A0D-D7E0D3EF7DB8}"/>
              </a:ext>
            </a:extLst>
          </p:cNvPr>
          <p:cNvSpPr txBox="1"/>
          <p:nvPr/>
        </p:nvSpPr>
        <p:spPr>
          <a:xfrm>
            <a:off x="814647" y="1496291"/>
            <a:ext cx="7215448" cy="369332"/>
          </a:xfrm>
          <a:prstGeom prst="rect">
            <a:avLst/>
          </a:prstGeom>
          <a:noFill/>
        </p:spPr>
        <p:txBody>
          <a:bodyPr wrap="square" rtlCol="0">
            <a:spAutoFit/>
          </a:bodyPr>
          <a:lstStyle/>
          <a:p>
            <a:r>
              <a:rPr lang="en-US" dirty="0"/>
              <a:t>Properties of Neurons</a:t>
            </a:r>
          </a:p>
        </p:txBody>
      </p:sp>
      <p:pic>
        <p:nvPicPr>
          <p:cNvPr id="17" name="Picture 16">
            <a:extLst>
              <a:ext uri="{FF2B5EF4-FFF2-40B4-BE49-F238E27FC236}">
                <a16:creationId xmlns:a16="http://schemas.microsoft.com/office/drawing/2014/main" id="{C08C2204-D65A-442C-8421-3BA5BC7EF3B1}"/>
              </a:ext>
            </a:extLst>
          </p:cNvPr>
          <p:cNvPicPr>
            <a:picLocks noChangeAspect="1"/>
          </p:cNvPicPr>
          <p:nvPr/>
        </p:nvPicPr>
        <p:blipFill>
          <a:blip r:embed="rId3"/>
          <a:stretch>
            <a:fillRect/>
          </a:stretch>
        </p:blipFill>
        <p:spPr>
          <a:xfrm>
            <a:off x="814647" y="1943031"/>
            <a:ext cx="6180290" cy="3634811"/>
          </a:xfrm>
          <a:prstGeom prst="rect">
            <a:avLst/>
          </a:prstGeom>
        </p:spPr>
      </p:pic>
      <p:sp>
        <p:nvSpPr>
          <p:cNvPr id="19" name="TextBox 18">
            <a:extLst>
              <a:ext uri="{FF2B5EF4-FFF2-40B4-BE49-F238E27FC236}">
                <a16:creationId xmlns:a16="http://schemas.microsoft.com/office/drawing/2014/main" id="{91F996A0-6C79-4227-996E-AF7AF8FD3A16}"/>
              </a:ext>
            </a:extLst>
          </p:cNvPr>
          <p:cNvSpPr txBox="1"/>
          <p:nvPr/>
        </p:nvSpPr>
        <p:spPr>
          <a:xfrm>
            <a:off x="440574" y="5830185"/>
            <a:ext cx="4572000" cy="646331"/>
          </a:xfrm>
          <a:prstGeom prst="rect">
            <a:avLst/>
          </a:prstGeom>
          <a:noFill/>
        </p:spPr>
        <p:txBody>
          <a:bodyPr wrap="square">
            <a:spAutoFit/>
          </a:bodyPr>
          <a:lstStyle/>
          <a:p>
            <a:r>
              <a:rPr lang="en-US" dirty="0"/>
              <a:t>https://serokell.io/blog/deep-learning-and-neural-network-guide</a:t>
            </a:r>
          </a:p>
        </p:txBody>
      </p:sp>
    </p:spTree>
    <p:extLst>
      <p:ext uri="{BB962C8B-B14F-4D97-AF65-F5344CB8AC3E}">
        <p14:creationId xmlns:p14="http://schemas.microsoft.com/office/powerpoint/2010/main" val="122589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FBE7-DDC2-4016-9A3B-7E6E7AC2C1E9}"/>
              </a:ext>
            </a:extLst>
          </p:cNvPr>
          <p:cNvSpPr>
            <a:spLocks noGrp="1"/>
          </p:cNvSpPr>
          <p:nvPr>
            <p:ph type="title"/>
          </p:nvPr>
        </p:nvSpPr>
        <p:spPr/>
        <p:txBody>
          <a:bodyPr/>
          <a:lstStyle/>
          <a:p>
            <a:r>
              <a:rPr lang="en-US" dirty="0"/>
              <a:t>Properties of networks</a:t>
            </a:r>
          </a:p>
        </p:txBody>
      </p:sp>
      <p:pic>
        <p:nvPicPr>
          <p:cNvPr id="5" name="Content Placeholder 4" descr="Chart, pie chart&#10;&#10;Description automatically generated">
            <a:extLst>
              <a:ext uri="{FF2B5EF4-FFF2-40B4-BE49-F238E27FC236}">
                <a16:creationId xmlns:a16="http://schemas.microsoft.com/office/drawing/2014/main" id="{AAC9E2B6-63F2-4B91-B94A-8156C795DD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67597" y="2488406"/>
            <a:ext cx="3048000" cy="1881188"/>
          </a:xfrm>
        </p:spPr>
      </p:pic>
      <p:pic>
        <p:nvPicPr>
          <p:cNvPr id="7" name="Picture 6" descr="A picture containing chart&#10;&#10;Description automatically generated">
            <a:extLst>
              <a:ext uri="{FF2B5EF4-FFF2-40B4-BE49-F238E27FC236}">
                <a16:creationId xmlns:a16="http://schemas.microsoft.com/office/drawing/2014/main" id="{1873171D-AC75-48DC-A661-57C254435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250670"/>
            <a:ext cx="4189615" cy="2356659"/>
          </a:xfrm>
          <a:prstGeom prst="rect">
            <a:avLst/>
          </a:prstGeom>
        </p:spPr>
      </p:pic>
      <p:sp>
        <p:nvSpPr>
          <p:cNvPr id="8" name="TextBox 7">
            <a:extLst>
              <a:ext uri="{FF2B5EF4-FFF2-40B4-BE49-F238E27FC236}">
                <a16:creationId xmlns:a16="http://schemas.microsoft.com/office/drawing/2014/main" id="{BFCE33C1-4484-43BC-9A0D-D7E0D3EF7DB8}"/>
              </a:ext>
            </a:extLst>
          </p:cNvPr>
          <p:cNvSpPr txBox="1"/>
          <p:nvPr/>
        </p:nvSpPr>
        <p:spPr>
          <a:xfrm>
            <a:off x="814647" y="1496291"/>
            <a:ext cx="7215448" cy="369332"/>
          </a:xfrm>
          <a:prstGeom prst="rect">
            <a:avLst/>
          </a:prstGeom>
          <a:noFill/>
        </p:spPr>
        <p:txBody>
          <a:bodyPr wrap="square" rtlCol="0">
            <a:spAutoFit/>
          </a:bodyPr>
          <a:lstStyle/>
          <a:p>
            <a:r>
              <a:rPr lang="en-US" dirty="0"/>
              <a:t>Feed-Forward Neural Network (Perceptron) (ANN)</a:t>
            </a:r>
          </a:p>
        </p:txBody>
      </p:sp>
      <p:sp>
        <p:nvSpPr>
          <p:cNvPr id="10" name="TextBox 9">
            <a:extLst>
              <a:ext uri="{FF2B5EF4-FFF2-40B4-BE49-F238E27FC236}">
                <a16:creationId xmlns:a16="http://schemas.microsoft.com/office/drawing/2014/main" id="{D5FC1D24-A910-4828-8926-74864B27FA5A}"/>
              </a:ext>
            </a:extLst>
          </p:cNvPr>
          <p:cNvSpPr txBox="1"/>
          <p:nvPr/>
        </p:nvSpPr>
        <p:spPr>
          <a:xfrm>
            <a:off x="628650" y="4992376"/>
            <a:ext cx="4572000" cy="1200329"/>
          </a:xfrm>
          <a:prstGeom prst="rect">
            <a:avLst/>
          </a:prstGeom>
          <a:noFill/>
        </p:spPr>
        <p:txBody>
          <a:bodyPr wrap="square">
            <a:spAutoFit/>
          </a:bodyPr>
          <a:lstStyle/>
          <a:p>
            <a:r>
              <a:rPr lang="en-US" dirty="0"/>
              <a:t>ANN can be used to solve problems related to:</a:t>
            </a:r>
          </a:p>
          <a:p>
            <a:pPr>
              <a:buFont typeface="Arial" panose="020B0604020202020204" pitchFamily="34" charset="0"/>
              <a:buChar char="•"/>
            </a:pPr>
            <a:r>
              <a:rPr lang="en-US" dirty="0"/>
              <a:t>Tabular data</a:t>
            </a:r>
          </a:p>
          <a:p>
            <a:pPr>
              <a:buFont typeface="Arial" panose="020B0604020202020204" pitchFamily="34" charset="0"/>
              <a:buChar char="•"/>
            </a:pPr>
            <a:r>
              <a:rPr lang="en-US" dirty="0"/>
              <a:t>Image data</a:t>
            </a:r>
          </a:p>
          <a:p>
            <a:pPr>
              <a:buFont typeface="Arial" panose="020B0604020202020204" pitchFamily="34" charset="0"/>
              <a:buChar char="•"/>
            </a:pPr>
            <a:r>
              <a:rPr lang="en-US" dirty="0"/>
              <a:t>Text data</a:t>
            </a:r>
          </a:p>
        </p:txBody>
      </p:sp>
      <p:sp>
        <p:nvSpPr>
          <p:cNvPr id="12" name="TextBox 11">
            <a:extLst>
              <a:ext uri="{FF2B5EF4-FFF2-40B4-BE49-F238E27FC236}">
                <a16:creationId xmlns:a16="http://schemas.microsoft.com/office/drawing/2014/main" id="{3BCFB1A8-1578-471A-A477-AD041382E6BD}"/>
              </a:ext>
            </a:extLst>
          </p:cNvPr>
          <p:cNvSpPr txBox="1"/>
          <p:nvPr/>
        </p:nvSpPr>
        <p:spPr>
          <a:xfrm>
            <a:off x="4231178" y="5592540"/>
            <a:ext cx="4572000" cy="646331"/>
          </a:xfrm>
          <a:prstGeom prst="rect">
            <a:avLst/>
          </a:prstGeom>
          <a:noFill/>
        </p:spPr>
        <p:txBody>
          <a:bodyPr wrap="square">
            <a:spAutoFit/>
          </a:bodyPr>
          <a:lstStyle/>
          <a:p>
            <a:r>
              <a:rPr lang="en-US" dirty="0"/>
              <a:t>The network only learns the linear function and can never learn complex relationships.</a:t>
            </a:r>
          </a:p>
        </p:txBody>
      </p:sp>
    </p:spTree>
    <p:extLst>
      <p:ext uri="{BB962C8B-B14F-4D97-AF65-F5344CB8AC3E}">
        <p14:creationId xmlns:p14="http://schemas.microsoft.com/office/powerpoint/2010/main" val="2168820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FBE7-DDC2-4016-9A3B-7E6E7AC2C1E9}"/>
              </a:ext>
            </a:extLst>
          </p:cNvPr>
          <p:cNvSpPr>
            <a:spLocks noGrp="1"/>
          </p:cNvSpPr>
          <p:nvPr>
            <p:ph type="title"/>
          </p:nvPr>
        </p:nvSpPr>
        <p:spPr/>
        <p:txBody>
          <a:bodyPr/>
          <a:lstStyle/>
          <a:p>
            <a:r>
              <a:rPr lang="en-US" dirty="0"/>
              <a:t>Properties of networks</a:t>
            </a:r>
          </a:p>
        </p:txBody>
      </p:sp>
      <p:pic>
        <p:nvPicPr>
          <p:cNvPr id="6" name="Content Placeholder 5" descr="Diagram&#10;&#10;Description automatically generated">
            <a:extLst>
              <a:ext uri="{FF2B5EF4-FFF2-40B4-BE49-F238E27FC236}">
                <a16:creationId xmlns:a16="http://schemas.microsoft.com/office/drawing/2014/main" id="{F7E782A6-96E0-405E-B291-C47D12784A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021" y="2122951"/>
            <a:ext cx="4275859" cy="2279885"/>
          </a:xfrm>
        </p:spPr>
      </p:pic>
      <p:pic>
        <p:nvPicPr>
          <p:cNvPr id="10" name="Picture 9" descr="Diagram&#10;&#10;Description automatically generated with low confidence">
            <a:extLst>
              <a:ext uri="{FF2B5EF4-FFF2-40B4-BE49-F238E27FC236}">
                <a16:creationId xmlns:a16="http://schemas.microsoft.com/office/drawing/2014/main" id="{CC171C70-52AF-4112-A5B0-5B61D4368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397" y="4027495"/>
            <a:ext cx="4762500" cy="2571750"/>
          </a:xfrm>
          <a:prstGeom prst="rect">
            <a:avLst/>
          </a:prstGeom>
        </p:spPr>
      </p:pic>
      <p:sp>
        <p:nvSpPr>
          <p:cNvPr id="11" name="TextBox 10">
            <a:extLst>
              <a:ext uri="{FF2B5EF4-FFF2-40B4-BE49-F238E27FC236}">
                <a16:creationId xmlns:a16="http://schemas.microsoft.com/office/drawing/2014/main" id="{A9F37A76-02D0-40D6-998E-B1D57EFCCF86}"/>
              </a:ext>
            </a:extLst>
          </p:cNvPr>
          <p:cNvSpPr txBox="1"/>
          <p:nvPr/>
        </p:nvSpPr>
        <p:spPr>
          <a:xfrm>
            <a:off x="814647" y="1496291"/>
            <a:ext cx="7215448" cy="369332"/>
          </a:xfrm>
          <a:prstGeom prst="rect">
            <a:avLst/>
          </a:prstGeom>
          <a:noFill/>
        </p:spPr>
        <p:txBody>
          <a:bodyPr wrap="square" rtlCol="0">
            <a:spAutoFit/>
          </a:bodyPr>
          <a:lstStyle/>
          <a:p>
            <a:r>
              <a:rPr lang="en-US" dirty="0"/>
              <a:t>Recurrent Neural Network (RNN)</a:t>
            </a:r>
          </a:p>
        </p:txBody>
      </p:sp>
      <p:sp>
        <p:nvSpPr>
          <p:cNvPr id="13" name="TextBox 12">
            <a:extLst>
              <a:ext uri="{FF2B5EF4-FFF2-40B4-BE49-F238E27FC236}">
                <a16:creationId xmlns:a16="http://schemas.microsoft.com/office/drawing/2014/main" id="{E6F3BA00-C7C6-4D75-93E8-DB6ADF8BCAC8}"/>
              </a:ext>
            </a:extLst>
          </p:cNvPr>
          <p:cNvSpPr txBox="1"/>
          <p:nvPr/>
        </p:nvSpPr>
        <p:spPr>
          <a:xfrm>
            <a:off x="5162203" y="2273169"/>
            <a:ext cx="3353147" cy="1754326"/>
          </a:xfrm>
          <a:prstGeom prst="rect">
            <a:avLst/>
          </a:prstGeom>
          <a:noFill/>
        </p:spPr>
        <p:txBody>
          <a:bodyPr wrap="square">
            <a:spAutoFit/>
          </a:bodyPr>
          <a:lstStyle/>
          <a:p>
            <a:r>
              <a:rPr lang="en-US" dirty="0"/>
              <a:t>We can use recurrent neural networks to solve the problems related to:</a:t>
            </a:r>
          </a:p>
          <a:p>
            <a:pPr>
              <a:buFont typeface="Arial" panose="020B0604020202020204" pitchFamily="34" charset="0"/>
              <a:buChar char="•"/>
            </a:pPr>
            <a:r>
              <a:rPr lang="en-US" dirty="0"/>
              <a:t>Time Series data</a:t>
            </a:r>
          </a:p>
          <a:p>
            <a:pPr>
              <a:buFont typeface="Arial" panose="020B0604020202020204" pitchFamily="34" charset="0"/>
              <a:buChar char="•"/>
            </a:pPr>
            <a:r>
              <a:rPr lang="en-US" dirty="0"/>
              <a:t>Text data</a:t>
            </a:r>
          </a:p>
          <a:p>
            <a:pPr>
              <a:buFont typeface="Arial" panose="020B0604020202020204" pitchFamily="34" charset="0"/>
              <a:buChar char="•"/>
            </a:pPr>
            <a:r>
              <a:rPr lang="en-US" dirty="0"/>
              <a:t>Audio data</a:t>
            </a:r>
          </a:p>
        </p:txBody>
      </p:sp>
    </p:spTree>
    <p:extLst>
      <p:ext uri="{BB962C8B-B14F-4D97-AF65-F5344CB8AC3E}">
        <p14:creationId xmlns:p14="http://schemas.microsoft.com/office/powerpoint/2010/main" val="32387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4BFD-5048-4791-AED1-0C44EBF792CC}"/>
              </a:ext>
            </a:extLst>
          </p:cNvPr>
          <p:cNvSpPr>
            <a:spLocks noGrp="1"/>
          </p:cNvSpPr>
          <p:nvPr>
            <p:ph type="title"/>
          </p:nvPr>
        </p:nvSpPr>
        <p:spPr/>
        <p:txBody>
          <a:bodyPr/>
          <a:lstStyle/>
          <a:p>
            <a:r>
              <a:rPr lang="en-US" sz="4400" kern="1200" dirty="0">
                <a:solidFill>
                  <a:schemeClr val="tx1"/>
                </a:solidFill>
                <a:effectLst/>
                <a:latin typeface="+mj-lt"/>
                <a:ea typeface="+mj-ea"/>
                <a:cs typeface="+mj-cs"/>
              </a:rPr>
              <a:t>Properties of networks</a:t>
            </a:r>
            <a:endParaRPr lang="en-US" dirty="0"/>
          </a:p>
        </p:txBody>
      </p:sp>
      <p:pic>
        <p:nvPicPr>
          <p:cNvPr id="8" name="Content Placeholder 7" descr="A picture containing text, indoor&#10;&#10;Description automatically generated">
            <a:extLst>
              <a:ext uri="{FF2B5EF4-FFF2-40B4-BE49-F238E27FC236}">
                <a16:creationId xmlns:a16="http://schemas.microsoft.com/office/drawing/2014/main" id="{C921E5A4-6FBB-41C3-884C-7438EF2B6A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850" y="2004689"/>
            <a:ext cx="5715000" cy="3209925"/>
          </a:xfrm>
        </p:spPr>
      </p:pic>
      <p:sp>
        <p:nvSpPr>
          <p:cNvPr id="5" name="TextBox 4">
            <a:extLst>
              <a:ext uri="{FF2B5EF4-FFF2-40B4-BE49-F238E27FC236}">
                <a16:creationId xmlns:a16="http://schemas.microsoft.com/office/drawing/2014/main" id="{BBF28C24-50D3-42CE-8821-3CD2185E39F6}"/>
              </a:ext>
            </a:extLst>
          </p:cNvPr>
          <p:cNvSpPr txBox="1"/>
          <p:nvPr/>
        </p:nvSpPr>
        <p:spPr>
          <a:xfrm>
            <a:off x="2286000" y="3248490"/>
            <a:ext cx="4572000" cy="369332"/>
          </a:xfrm>
          <a:prstGeom prst="rect">
            <a:avLst/>
          </a:prstGeom>
          <a:noFill/>
        </p:spPr>
        <p:txBody>
          <a:bodyPr wrap="square">
            <a:spAutoFit/>
          </a:bodyPr>
          <a:lstStyle/>
          <a:p>
            <a:r>
              <a:rPr lang="en-US" dirty="0"/>
              <a:t>Properties of networks</a:t>
            </a:r>
          </a:p>
        </p:txBody>
      </p:sp>
      <p:sp>
        <p:nvSpPr>
          <p:cNvPr id="6" name="TextBox 5">
            <a:extLst>
              <a:ext uri="{FF2B5EF4-FFF2-40B4-BE49-F238E27FC236}">
                <a16:creationId xmlns:a16="http://schemas.microsoft.com/office/drawing/2014/main" id="{CEB56EF6-02EE-4FC5-9246-2969BBBDA39C}"/>
              </a:ext>
            </a:extLst>
          </p:cNvPr>
          <p:cNvSpPr txBox="1"/>
          <p:nvPr/>
        </p:nvSpPr>
        <p:spPr>
          <a:xfrm>
            <a:off x="814647" y="1496291"/>
            <a:ext cx="7215448" cy="369332"/>
          </a:xfrm>
          <a:prstGeom prst="rect">
            <a:avLst/>
          </a:prstGeom>
          <a:noFill/>
        </p:spPr>
        <p:txBody>
          <a:bodyPr wrap="square" rtlCol="0">
            <a:spAutoFit/>
          </a:bodyPr>
          <a:lstStyle/>
          <a:p>
            <a:r>
              <a:rPr lang="en-US" dirty="0"/>
              <a:t>Convolution Neural Network (CNN)</a:t>
            </a:r>
          </a:p>
        </p:txBody>
      </p:sp>
      <p:sp>
        <p:nvSpPr>
          <p:cNvPr id="10" name="TextBox 9">
            <a:extLst>
              <a:ext uri="{FF2B5EF4-FFF2-40B4-BE49-F238E27FC236}">
                <a16:creationId xmlns:a16="http://schemas.microsoft.com/office/drawing/2014/main" id="{005709FB-AE5F-4045-9F63-5E41A2D2F38C}"/>
              </a:ext>
            </a:extLst>
          </p:cNvPr>
          <p:cNvSpPr txBox="1"/>
          <p:nvPr/>
        </p:nvSpPr>
        <p:spPr>
          <a:xfrm>
            <a:off x="3943350" y="5400143"/>
            <a:ext cx="4572000" cy="1200329"/>
          </a:xfrm>
          <a:prstGeom prst="rect">
            <a:avLst/>
          </a:prstGeom>
          <a:noFill/>
        </p:spPr>
        <p:txBody>
          <a:bodyPr wrap="square">
            <a:spAutoFit/>
          </a:bodyPr>
          <a:lstStyle/>
          <a:p>
            <a:r>
              <a:rPr lang="en-US" dirty="0">
                <a:hlinkClick r:id="rId4"/>
              </a:rPr>
              <a:t>CNN</a:t>
            </a:r>
            <a:r>
              <a:rPr lang="en-US" dirty="0"/>
              <a:t> captures the </a:t>
            </a:r>
            <a:r>
              <a:rPr lang="en-US" b="1" dirty="0"/>
              <a:t>spatial features</a:t>
            </a:r>
            <a:r>
              <a:rPr lang="en-US" dirty="0"/>
              <a:t> from an image. Spatial features refer to the arrangement of pixels and the relationship between them in an image.</a:t>
            </a:r>
          </a:p>
        </p:txBody>
      </p:sp>
    </p:spTree>
    <p:extLst>
      <p:ext uri="{BB962C8B-B14F-4D97-AF65-F5344CB8AC3E}">
        <p14:creationId xmlns:p14="http://schemas.microsoft.com/office/powerpoint/2010/main" val="4142424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7C43-C90B-4BA8-AA63-972C5117D154}"/>
              </a:ext>
            </a:extLst>
          </p:cNvPr>
          <p:cNvSpPr>
            <a:spLocks noGrp="1"/>
          </p:cNvSpPr>
          <p:nvPr>
            <p:ph type="title"/>
          </p:nvPr>
        </p:nvSpPr>
        <p:spPr/>
        <p:txBody>
          <a:bodyPr/>
          <a:lstStyle/>
          <a:p>
            <a:r>
              <a:rPr lang="en-US" dirty="0"/>
              <a:t>Even More Networks</a:t>
            </a:r>
          </a:p>
        </p:txBody>
      </p:sp>
      <p:pic>
        <p:nvPicPr>
          <p:cNvPr id="5" name="Content Placeholder 4" descr="A picture containing scatter chart&#10;&#10;Description automatically generated">
            <a:extLst>
              <a:ext uri="{FF2B5EF4-FFF2-40B4-BE49-F238E27FC236}">
                <a16:creationId xmlns:a16="http://schemas.microsoft.com/office/drawing/2014/main" id="{72E1BA66-7A74-44C1-B1B0-02CD0CFB81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1554" y="1825625"/>
            <a:ext cx="2900892" cy="4351338"/>
          </a:xfrm>
        </p:spPr>
      </p:pic>
    </p:spTree>
    <p:extLst>
      <p:ext uri="{BB962C8B-B14F-4D97-AF65-F5344CB8AC3E}">
        <p14:creationId xmlns:p14="http://schemas.microsoft.com/office/powerpoint/2010/main" val="237468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2EA5A92-2DAF-4EC6-96B8-30A6F07E4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0958"/>
            <a:ext cx="9144000" cy="4043479"/>
          </a:xfrm>
          <a:prstGeom prst="rect">
            <a:avLst/>
          </a:prstGeom>
        </p:spPr>
      </p:pic>
      <p:sp>
        <p:nvSpPr>
          <p:cNvPr id="2" name="Title 1">
            <a:extLst>
              <a:ext uri="{FF2B5EF4-FFF2-40B4-BE49-F238E27FC236}">
                <a16:creationId xmlns:a16="http://schemas.microsoft.com/office/drawing/2014/main" id="{46B1CC21-A37D-4FC6-85B9-72528ACDCB6A}"/>
              </a:ext>
            </a:extLst>
          </p:cNvPr>
          <p:cNvSpPr>
            <a:spLocks noGrp="1"/>
          </p:cNvSpPr>
          <p:nvPr>
            <p:ph type="title"/>
          </p:nvPr>
        </p:nvSpPr>
        <p:spPr/>
        <p:txBody>
          <a:bodyPr/>
          <a:lstStyle/>
          <a:p>
            <a:r>
              <a:rPr lang="en-US" dirty="0"/>
              <a:t>Training</a:t>
            </a:r>
          </a:p>
        </p:txBody>
      </p:sp>
      <p:pic>
        <p:nvPicPr>
          <p:cNvPr id="5" name="Picture 4">
            <a:extLst>
              <a:ext uri="{FF2B5EF4-FFF2-40B4-BE49-F238E27FC236}">
                <a16:creationId xmlns:a16="http://schemas.microsoft.com/office/drawing/2014/main" id="{A82790A4-97FC-4656-9689-C07E240E00D4}"/>
              </a:ext>
            </a:extLst>
          </p:cNvPr>
          <p:cNvPicPr>
            <a:picLocks noChangeAspect="1"/>
          </p:cNvPicPr>
          <p:nvPr/>
        </p:nvPicPr>
        <p:blipFill>
          <a:blip r:embed="rId4"/>
          <a:stretch>
            <a:fillRect/>
          </a:stretch>
        </p:blipFill>
        <p:spPr>
          <a:xfrm>
            <a:off x="6138800" y="4697261"/>
            <a:ext cx="2654472" cy="1626934"/>
          </a:xfrm>
          <a:prstGeom prst="rect">
            <a:avLst/>
          </a:prstGeom>
        </p:spPr>
      </p:pic>
    </p:spTree>
    <p:extLst>
      <p:ext uri="{BB962C8B-B14F-4D97-AF65-F5344CB8AC3E}">
        <p14:creationId xmlns:p14="http://schemas.microsoft.com/office/powerpoint/2010/main" val="197590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22E4-002F-4C4D-8B45-3F4ECA6B59F2}"/>
              </a:ext>
            </a:extLst>
          </p:cNvPr>
          <p:cNvSpPr>
            <a:spLocks noGrp="1"/>
          </p:cNvSpPr>
          <p:nvPr>
            <p:ph type="title"/>
          </p:nvPr>
        </p:nvSpPr>
        <p:spPr/>
        <p:txBody>
          <a:bodyPr/>
          <a:lstStyle/>
          <a:p>
            <a:r>
              <a:rPr lang="en-US" dirty="0"/>
              <a:t>1. What is Connectivism?</a:t>
            </a:r>
          </a:p>
        </p:txBody>
      </p:sp>
      <p:sp>
        <p:nvSpPr>
          <p:cNvPr id="3" name="Content Placeholder 2">
            <a:extLst>
              <a:ext uri="{FF2B5EF4-FFF2-40B4-BE49-F238E27FC236}">
                <a16:creationId xmlns:a16="http://schemas.microsoft.com/office/drawing/2014/main" id="{F35FCB7A-4DCE-4D3A-B85A-8CB95A2E18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660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3DD0719-4FAF-4011-85CC-890D04B80A3F}"/>
              </a:ext>
            </a:extLst>
          </p:cNvPr>
          <p:cNvSpPr>
            <a:spLocks noGrp="1" noChangeArrowheads="1"/>
          </p:cNvSpPr>
          <p:nvPr>
            <p:ph type="title"/>
          </p:nvPr>
        </p:nvSpPr>
        <p:spPr/>
        <p:txBody>
          <a:bodyPr/>
          <a:lstStyle/>
          <a:p>
            <a:r>
              <a:rPr lang="en-US" altLang="en-US" dirty="0"/>
              <a:t>Network Design Principles</a:t>
            </a:r>
            <a:br>
              <a:rPr lang="en-US" altLang="en-US" dirty="0"/>
            </a:br>
            <a:endParaRPr lang="en-US" altLang="en-US" dirty="0"/>
          </a:p>
        </p:txBody>
      </p:sp>
      <p:sp>
        <p:nvSpPr>
          <p:cNvPr id="12292" name="Rectangle 4">
            <a:extLst>
              <a:ext uri="{FF2B5EF4-FFF2-40B4-BE49-F238E27FC236}">
                <a16:creationId xmlns:a16="http://schemas.microsoft.com/office/drawing/2014/main" id="{75499C8C-E115-4B75-BC40-0B12A38C854F}"/>
              </a:ext>
            </a:extLst>
          </p:cNvPr>
          <p:cNvSpPr>
            <a:spLocks noGrp="1" noChangeArrowheads="1"/>
          </p:cNvSpPr>
          <p:nvPr>
            <p:ph type="body" idx="1"/>
          </p:nvPr>
        </p:nvSpPr>
        <p:spPr>
          <a:noFill/>
          <a:ln/>
        </p:spPr>
        <p:txBody>
          <a:bodyPr/>
          <a:lstStyle/>
          <a:p>
            <a:pPr lvl="1"/>
            <a:r>
              <a:rPr lang="en-US" altLang="en-US" sz="2500" dirty="0"/>
              <a:t>Specifies how networks differ from traditional learning</a:t>
            </a:r>
          </a:p>
          <a:p>
            <a:pPr lvl="1"/>
            <a:r>
              <a:rPr lang="en-US" altLang="en-US" sz="2500" dirty="0"/>
              <a:t>The idea is that each principle confers an </a:t>
            </a:r>
            <a:r>
              <a:rPr lang="en-US" altLang="en-US" sz="2500" i="1" dirty="0"/>
              <a:t>advantage </a:t>
            </a:r>
            <a:r>
              <a:rPr lang="en-US" altLang="en-US" sz="2500" dirty="0"/>
              <a:t>over non-network systems</a:t>
            </a:r>
          </a:p>
          <a:p>
            <a:pPr lvl="1"/>
            <a:r>
              <a:rPr lang="en-US" altLang="en-US" sz="2500" dirty="0"/>
              <a:t>Can be used as a means of evaluating new technology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951B74D-EE74-41C5-B7C3-FFCADFDC579D}"/>
              </a:ext>
            </a:extLst>
          </p:cNvPr>
          <p:cNvSpPr>
            <a:spLocks noGrp="1" noChangeArrowheads="1"/>
          </p:cNvSpPr>
          <p:nvPr>
            <p:ph type="title"/>
          </p:nvPr>
        </p:nvSpPr>
        <p:spPr/>
        <p:txBody>
          <a:bodyPr/>
          <a:lstStyle/>
          <a:p>
            <a:r>
              <a:rPr lang="en-US" altLang="en-US" dirty="0"/>
              <a:t>Decentralize</a:t>
            </a:r>
            <a:br>
              <a:rPr lang="en-US" altLang="en-US" dirty="0"/>
            </a:br>
            <a:endParaRPr lang="en-US" altLang="en-US" dirty="0"/>
          </a:p>
        </p:txBody>
      </p:sp>
      <p:sp>
        <p:nvSpPr>
          <p:cNvPr id="13315" name="Rectangle 3">
            <a:extLst>
              <a:ext uri="{FF2B5EF4-FFF2-40B4-BE49-F238E27FC236}">
                <a16:creationId xmlns:a16="http://schemas.microsoft.com/office/drawing/2014/main" id="{851CA135-AA76-42F9-B9DB-89FD52437B92}"/>
              </a:ext>
            </a:extLst>
          </p:cNvPr>
          <p:cNvSpPr>
            <a:spLocks noGrp="1" noChangeArrowheads="1"/>
          </p:cNvSpPr>
          <p:nvPr>
            <p:ph type="body" idx="1"/>
          </p:nvPr>
        </p:nvSpPr>
        <p:spPr/>
        <p:txBody>
          <a:bodyPr/>
          <a:lstStyle/>
          <a:p>
            <a:pPr lvl="1"/>
            <a:r>
              <a:rPr lang="en-US" altLang="en-US" sz="2500" dirty="0"/>
              <a:t>Centralized networks have a characteristic ‘star’ shape</a:t>
            </a:r>
          </a:p>
          <a:p>
            <a:pPr lvl="2"/>
            <a:r>
              <a:rPr lang="en-US" altLang="en-US" sz="2100" dirty="0"/>
              <a:t>Some entities have many connections</a:t>
            </a:r>
          </a:p>
          <a:p>
            <a:pPr lvl="2"/>
            <a:r>
              <a:rPr lang="en-US" altLang="en-US" sz="2100" dirty="0"/>
              <a:t>The vast majority have few</a:t>
            </a:r>
          </a:p>
          <a:p>
            <a:pPr lvl="2"/>
            <a:r>
              <a:rPr lang="en-US" altLang="en-US" sz="2100" dirty="0" err="1"/>
              <a:t>Eg.</a:t>
            </a:r>
            <a:r>
              <a:rPr lang="en-US" altLang="en-US" sz="2100" dirty="0"/>
              <a:t>, broadcast network, teacher in a classroom</a:t>
            </a:r>
          </a:p>
          <a:p>
            <a:pPr lvl="1"/>
            <a:r>
              <a:rPr lang="en-US" altLang="en-US" sz="2500" dirty="0"/>
              <a:t>Decentralized networks form a mesh</a:t>
            </a:r>
          </a:p>
          <a:p>
            <a:pPr lvl="2"/>
            <a:r>
              <a:rPr lang="en-US" altLang="en-US" sz="2100" dirty="0"/>
              <a:t>The weight of connections, flow is distributed</a:t>
            </a:r>
          </a:p>
          <a:p>
            <a:pPr lvl="2"/>
            <a:r>
              <a:rPr lang="en-US" altLang="en-US" sz="2100" dirty="0"/>
              <a:t>Balanced load = more stable</a:t>
            </a:r>
          </a:p>
          <a:p>
            <a:pPr lvl="2"/>
            <a:r>
              <a:rPr lang="en-US" altLang="en-US" sz="2100" dirty="0"/>
              <a:t>Foster connections between entities, ‘fill out’ the star</a:t>
            </a:r>
          </a:p>
          <a:p>
            <a:endParaRPr lang="en-US" altLang="en-US" sz="2600" dirty="0"/>
          </a:p>
          <a:p>
            <a:pPr lvl="1"/>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E87F-3302-495E-B9C8-18B375925A00}"/>
              </a:ext>
            </a:extLst>
          </p:cNvPr>
          <p:cNvSpPr>
            <a:spLocks noGrp="1"/>
          </p:cNvSpPr>
          <p:nvPr>
            <p:ph type="title"/>
          </p:nvPr>
        </p:nvSpPr>
        <p:spPr/>
        <p:txBody>
          <a:bodyPr/>
          <a:lstStyle/>
          <a:p>
            <a:r>
              <a:rPr lang="en-US" dirty="0"/>
              <a:t>Groups vs Networks</a:t>
            </a:r>
          </a:p>
        </p:txBody>
      </p:sp>
      <p:sp>
        <p:nvSpPr>
          <p:cNvPr id="5" name="Rectangle 4">
            <a:extLst>
              <a:ext uri="{FF2B5EF4-FFF2-40B4-BE49-F238E27FC236}">
                <a16:creationId xmlns:a16="http://schemas.microsoft.com/office/drawing/2014/main" id="{CA6FB529-5434-4AD3-82D6-17F3F9206DF7}"/>
              </a:ext>
            </a:extLst>
          </p:cNvPr>
          <p:cNvSpPr/>
          <p:nvPr/>
        </p:nvSpPr>
        <p:spPr>
          <a:xfrm>
            <a:off x="1547664" y="5157192"/>
            <a:ext cx="576064" cy="285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0C8F753B-37E9-4616-9534-190AD294702A}"/>
              </a:ext>
            </a:extLst>
          </p:cNvPr>
          <p:cNvSpPr/>
          <p:nvPr/>
        </p:nvSpPr>
        <p:spPr>
          <a:xfrm>
            <a:off x="2073150" y="4899313"/>
            <a:ext cx="617142" cy="14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1A8DC844-74EE-4624-A353-1F02D3717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838" y="1635827"/>
            <a:ext cx="18669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BCAEBCB-1F2F-4E8F-A99A-69244E9B837C}"/>
              </a:ext>
            </a:extLst>
          </p:cNvPr>
          <p:cNvSpPr/>
          <p:nvPr/>
        </p:nvSpPr>
        <p:spPr>
          <a:xfrm>
            <a:off x="1694334" y="4804179"/>
            <a:ext cx="576064" cy="285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0" name="Rectangle 9">
            <a:extLst>
              <a:ext uri="{FF2B5EF4-FFF2-40B4-BE49-F238E27FC236}">
                <a16:creationId xmlns:a16="http://schemas.microsoft.com/office/drawing/2014/main" id="{1C4FEF97-4999-49A5-9796-4F8FAC8B8ED5}"/>
              </a:ext>
            </a:extLst>
          </p:cNvPr>
          <p:cNvSpPr/>
          <p:nvPr/>
        </p:nvSpPr>
        <p:spPr>
          <a:xfrm>
            <a:off x="2219820" y="4546300"/>
            <a:ext cx="617142" cy="14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pic>
        <p:nvPicPr>
          <p:cNvPr id="11" name="Picture 10">
            <a:extLst>
              <a:ext uri="{FF2B5EF4-FFF2-40B4-BE49-F238E27FC236}">
                <a16:creationId xmlns:a16="http://schemas.microsoft.com/office/drawing/2014/main" id="{15E6C46C-BF32-4955-A55C-5F2E05816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62" y="1629954"/>
            <a:ext cx="17907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629016EE-09EA-43F0-A096-AD5213A67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550" y="1602673"/>
            <a:ext cx="19050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52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A7D0FC7-2E64-4E94-9E5A-24F1E854925C}"/>
              </a:ext>
            </a:extLst>
          </p:cNvPr>
          <p:cNvSpPr>
            <a:spLocks noGrp="1" noChangeArrowheads="1"/>
          </p:cNvSpPr>
          <p:nvPr>
            <p:ph type="title"/>
          </p:nvPr>
        </p:nvSpPr>
        <p:spPr/>
        <p:txBody>
          <a:bodyPr/>
          <a:lstStyle/>
          <a:p>
            <a:r>
              <a:rPr lang="en-US" altLang="en-US" dirty="0"/>
              <a:t>Distribute</a:t>
            </a:r>
            <a:br>
              <a:rPr lang="en-US" altLang="en-US" dirty="0"/>
            </a:br>
            <a:endParaRPr lang="en-US" altLang="en-US" dirty="0"/>
          </a:p>
        </p:txBody>
      </p:sp>
      <p:sp>
        <p:nvSpPr>
          <p:cNvPr id="14342" name="Rectangle 6">
            <a:extLst>
              <a:ext uri="{FF2B5EF4-FFF2-40B4-BE49-F238E27FC236}">
                <a16:creationId xmlns:a16="http://schemas.microsoft.com/office/drawing/2014/main" id="{7307236E-F0F6-4619-AB6D-4D6D541C1715}"/>
              </a:ext>
            </a:extLst>
          </p:cNvPr>
          <p:cNvSpPr>
            <a:spLocks noGrp="1" noChangeArrowheads="1"/>
          </p:cNvSpPr>
          <p:nvPr>
            <p:ph type="body" idx="1"/>
          </p:nvPr>
        </p:nvSpPr>
        <p:spPr>
          <a:noFill/>
          <a:ln/>
        </p:spPr>
        <p:txBody>
          <a:bodyPr/>
          <a:lstStyle/>
          <a:p>
            <a:pPr lvl="1"/>
            <a:r>
              <a:rPr lang="en-US" altLang="en-US" sz="2500" dirty="0"/>
              <a:t>Network entities reside in different physical locations</a:t>
            </a:r>
          </a:p>
          <a:p>
            <a:pPr lvl="2"/>
            <a:r>
              <a:rPr lang="en-US" altLang="en-US" sz="2100" dirty="0"/>
              <a:t>Reduces risk of network failure</a:t>
            </a:r>
          </a:p>
          <a:p>
            <a:pPr lvl="2"/>
            <a:r>
              <a:rPr lang="en-US" altLang="en-US" sz="2100" dirty="0"/>
              <a:t>Reduces need for major infrastructure, such as powerful servers, large bandwidth, massive storage</a:t>
            </a:r>
          </a:p>
          <a:p>
            <a:pPr lvl="1"/>
            <a:r>
              <a:rPr lang="en-US" altLang="en-US" sz="2500" dirty="0"/>
              <a:t>Examples:</a:t>
            </a:r>
          </a:p>
          <a:p>
            <a:pPr lvl="2"/>
            <a:r>
              <a:rPr lang="en-US" altLang="en-US" sz="2100" dirty="0"/>
              <a:t>Peer-to-peer networks, such as </a:t>
            </a:r>
            <a:r>
              <a:rPr lang="en-US" altLang="en-US" sz="2100" dirty="0" err="1"/>
              <a:t>Kazaa</a:t>
            </a:r>
            <a:r>
              <a:rPr lang="en-US" altLang="en-US" sz="2100" dirty="0"/>
              <a:t>, Gnutella</a:t>
            </a:r>
          </a:p>
          <a:p>
            <a:pPr lvl="2"/>
            <a:r>
              <a:rPr lang="en-US" altLang="en-US" sz="2100" dirty="0"/>
              <a:t>Content syndication networks, such as RSS</a:t>
            </a:r>
          </a:p>
          <a:p>
            <a:pPr lvl="1"/>
            <a:r>
              <a:rPr lang="en-US" altLang="en-US" sz="2500" dirty="0"/>
              <a:t>Emphasis is on </a:t>
            </a:r>
            <a:r>
              <a:rPr lang="en-US" altLang="en-US" sz="2500" i="1" dirty="0"/>
              <a:t>sharing, </a:t>
            </a:r>
            <a:r>
              <a:rPr lang="en-US" altLang="en-US" sz="2500" dirty="0"/>
              <a:t>not copying</a:t>
            </a:r>
          </a:p>
          <a:p>
            <a:pPr lvl="2"/>
            <a:r>
              <a:rPr lang="en-US" altLang="en-US" sz="2100" dirty="0"/>
              <a:t>‘Local’ copies are temporary</a:t>
            </a:r>
          </a:p>
          <a:p>
            <a:endParaRPr lang="en-US" altLang="en-US" sz="2600" dirty="0"/>
          </a:p>
          <a:p>
            <a:pPr lvl="1"/>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BFE-74DB-4997-9EF5-DA6DE7C6A56E}"/>
              </a:ext>
            </a:extLst>
          </p:cNvPr>
          <p:cNvSpPr>
            <a:spLocks noGrp="1"/>
          </p:cNvSpPr>
          <p:nvPr>
            <p:ph type="title"/>
          </p:nvPr>
        </p:nvSpPr>
        <p:spPr/>
        <p:txBody>
          <a:bodyPr/>
          <a:lstStyle/>
          <a:p>
            <a:r>
              <a:rPr lang="en-US" dirty="0"/>
              <a:t>Distributed Representation</a:t>
            </a:r>
          </a:p>
        </p:txBody>
      </p:sp>
      <p:pic>
        <p:nvPicPr>
          <p:cNvPr id="5" name="Content Placeholder 4" descr="A picture containing qr code&#10;&#10;Description automatically generated">
            <a:extLst>
              <a:ext uri="{FF2B5EF4-FFF2-40B4-BE49-F238E27FC236}">
                <a16:creationId xmlns:a16="http://schemas.microsoft.com/office/drawing/2014/main" id="{E8B17404-8840-4CBA-B8E7-E4F28DA93C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829" y="1783599"/>
            <a:ext cx="6465443" cy="4053530"/>
          </a:xfrm>
        </p:spPr>
      </p:pic>
    </p:spTree>
    <p:extLst>
      <p:ext uri="{BB962C8B-B14F-4D97-AF65-F5344CB8AC3E}">
        <p14:creationId xmlns:p14="http://schemas.microsoft.com/office/powerpoint/2010/main" val="1788294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8586E04-BC7F-4858-A6A4-FDA6F9DAF7E5}"/>
              </a:ext>
            </a:extLst>
          </p:cNvPr>
          <p:cNvSpPr>
            <a:spLocks noGrp="1" noChangeArrowheads="1"/>
          </p:cNvSpPr>
          <p:nvPr>
            <p:ph type="title"/>
          </p:nvPr>
        </p:nvSpPr>
        <p:spPr/>
        <p:txBody>
          <a:bodyPr/>
          <a:lstStyle/>
          <a:p>
            <a:r>
              <a:rPr lang="en-US" altLang="en-US" dirty="0"/>
              <a:t>Disintermediate</a:t>
            </a:r>
            <a:br>
              <a:rPr lang="en-US" altLang="en-US" dirty="0"/>
            </a:br>
            <a:endParaRPr lang="en-US" altLang="en-US" dirty="0"/>
          </a:p>
        </p:txBody>
      </p:sp>
      <p:sp>
        <p:nvSpPr>
          <p:cNvPr id="15365" name="Rectangle 5">
            <a:extLst>
              <a:ext uri="{FF2B5EF4-FFF2-40B4-BE49-F238E27FC236}">
                <a16:creationId xmlns:a16="http://schemas.microsoft.com/office/drawing/2014/main" id="{06EC7DA2-A78D-4E9B-B8FF-8448ED9EE07F}"/>
              </a:ext>
            </a:extLst>
          </p:cNvPr>
          <p:cNvSpPr>
            <a:spLocks noGrp="1" noChangeArrowheads="1"/>
          </p:cNvSpPr>
          <p:nvPr>
            <p:ph type="body" idx="1"/>
          </p:nvPr>
        </p:nvSpPr>
        <p:spPr>
          <a:noFill/>
          <a:ln/>
        </p:spPr>
        <p:txBody>
          <a:bodyPr/>
          <a:lstStyle/>
          <a:p>
            <a:pPr lvl="1"/>
            <a:r>
              <a:rPr lang="en-US" altLang="en-US" sz="2500" dirty="0"/>
              <a:t>Mediation – barrier between source and receiver</a:t>
            </a:r>
          </a:p>
          <a:p>
            <a:pPr lvl="1"/>
            <a:r>
              <a:rPr lang="en-US" altLang="en-US" sz="2500" dirty="0"/>
              <a:t>Examples:</a:t>
            </a:r>
          </a:p>
          <a:p>
            <a:pPr lvl="2"/>
            <a:r>
              <a:rPr lang="en-US" altLang="en-US" sz="2100" dirty="0"/>
              <a:t>Editors, peer review prior to publication</a:t>
            </a:r>
          </a:p>
          <a:p>
            <a:pPr lvl="2"/>
            <a:r>
              <a:rPr lang="en-US" altLang="en-US" sz="2100" dirty="0"/>
              <a:t>Traditional media, broadcasters</a:t>
            </a:r>
          </a:p>
          <a:p>
            <a:pPr lvl="2"/>
            <a:r>
              <a:rPr lang="en-US" altLang="en-US" sz="2100" dirty="0"/>
              <a:t>Teachers between knowledge and student</a:t>
            </a:r>
          </a:p>
          <a:p>
            <a:pPr lvl="1"/>
            <a:r>
              <a:rPr lang="en-US" altLang="en-US" sz="2500" dirty="0"/>
              <a:t>Where possible, provide direct access</a:t>
            </a:r>
          </a:p>
          <a:p>
            <a:pPr lvl="2"/>
            <a:r>
              <a:rPr lang="en-US" altLang="en-US" sz="2100" dirty="0"/>
              <a:t>The purpose of mediation is to manage flow, not information</a:t>
            </a:r>
          </a:p>
          <a:p>
            <a:pPr lvl="2"/>
            <a:r>
              <a:rPr lang="en-US" altLang="en-US" sz="2100" dirty="0"/>
              <a:t>It is to reduce the volume of information, not the type of information</a:t>
            </a:r>
          </a:p>
          <a:p>
            <a:endParaRPr lang="en-US" altLang="en-US" sz="2600" dirty="0"/>
          </a:p>
          <a:p>
            <a:pPr lvl="1"/>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EA92BD3-5218-4309-81FD-7DCD2217F272}"/>
              </a:ext>
            </a:extLst>
          </p:cNvPr>
          <p:cNvSpPr>
            <a:spLocks noGrp="1" noChangeArrowheads="1"/>
          </p:cNvSpPr>
          <p:nvPr>
            <p:ph type="title"/>
          </p:nvPr>
        </p:nvSpPr>
        <p:spPr/>
        <p:txBody>
          <a:bodyPr/>
          <a:lstStyle/>
          <a:p>
            <a:r>
              <a:rPr lang="en-US" altLang="en-US" dirty="0"/>
              <a:t>Disaggregate</a:t>
            </a:r>
            <a:br>
              <a:rPr lang="en-US" altLang="en-US" dirty="0"/>
            </a:br>
            <a:endParaRPr lang="en-US" altLang="en-US" dirty="0"/>
          </a:p>
        </p:txBody>
      </p:sp>
      <p:sp>
        <p:nvSpPr>
          <p:cNvPr id="16389" name="Rectangle 5">
            <a:extLst>
              <a:ext uri="{FF2B5EF4-FFF2-40B4-BE49-F238E27FC236}">
                <a16:creationId xmlns:a16="http://schemas.microsoft.com/office/drawing/2014/main" id="{57BD46B5-9ACB-4EE0-8671-BF29B80E9582}"/>
              </a:ext>
            </a:extLst>
          </p:cNvPr>
          <p:cNvSpPr>
            <a:spLocks noGrp="1" noChangeArrowheads="1"/>
          </p:cNvSpPr>
          <p:nvPr>
            <p:ph type="body" idx="1"/>
          </p:nvPr>
        </p:nvSpPr>
        <p:spPr>
          <a:noFill/>
          <a:ln/>
        </p:spPr>
        <p:txBody>
          <a:bodyPr/>
          <a:lstStyle/>
          <a:p>
            <a:pPr lvl="1"/>
            <a:r>
              <a:rPr lang="en-US" altLang="en-US" sz="2500" dirty="0"/>
              <a:t>Units of content should be as small as possible</a:t>
            </a:r>
          </a:p>
          <a:p>
            <a:pPr lvl="2"/>
            <a:r>
              <a:rPr lang="en-US" altLang="en-US" sz="2100" dirty="0"/>
              <a:t>Content should not be ‘bundled’</a:t>
            </a:r>
          </a:p>
          <a:p>
            <a:pPr lvl="2"/>
            <a:r>
              <a:rPr lang="en-US" altLang="en-US" sz="2100" dirty="0"/>
              <a:t>Organization, structure created by receiver</a:t>
            </a:r>
          </a:p>
          <a:p>
            <a:pPr lvl="2"/>
            <a:r>
              <a:rPr lang="en-US" altLang="en-US" sz="2100" dirty="0"/>
              <a:t>Allows integration of new information with old</a:t>
            </a:r>
          </a:p>
          <a:p>
            <a:pPr lvl="1"/>
            <a:r>
              <a:rPr lang="en-US" altLang="en-US" sz="2500" dirty="0"/>
              <a:t>This is the idea behind learning objects</a:t>
            </a:r>
          </a:p>
          <a:p>
            <a:pPr lvl="2"/>
            <a:r>
              <a:rPr lang="en-US" altLang="en-US" sz="2100" dirty="0"/>
              <a:t>smallest possible unit of instruction</a:t>
            </a:r>
          </a:p>
          <a:p>
            <a:pPr lvl="2"/>
            <a:r>
              <a:rPr lang="en-US" altLang="en-US" sz="2100" dirty="0"/>
              <a:t>Assembling into pre-packaged ‘courses’ defeats this</a:t>
            </a:r>
          </a:p>
          <a:p>
            <a:pPr lvl="2"/>
            <a:endParaRPr lang="en-US" altLang="en-US" sz="2100" dirty="0"/>
          </a:p>
          <a:p>
            <a:pPr lvl="1"/>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800A3E8-417D-47FB-9218-DE8CF48DC094}"/>
              </a:ext>
            </a:extLst>
          </p:cNvPr>
          <p:cNvSpPr>
            <a:spLocks noGrp="1" noChangeArrowheads="1"/>
          </p:cNvSpPr>
          <p:nvPr>
            <p:ph type="title"/>
          </p:nvPr>
        </p:nvSpPr>
        <p:spPr/>
        <p:txBody>
          <a:bodyPr/>
          <a:lstStyle/>
          <a:p>
            <a:r>
              <a:rPr lang="en-US" altLang="en-US" dirty="0"/>
              <a:t>Dis-integrate</a:t>
            </a:r>
            <a:br>
              <a:rPr lang="en-US" altLang="en-US" dirty="0"/>
            </a:br>
            <a:endParaRPr lang="en-US" altLang="en-US" dirty="0"/>
          </a:p>
        </p:txBody>
      </p:sp>
      <p:sp>
        <p:nvSpPr>
          <p:cNvPr id="17413" name="Rectangle 5">
            <a:extLst>
              <a:ext uri="{FF2B5EF4-FFF2-40B4-BE49-F238E27FC236}">
                <a16:creationId xmlns:a16="http://schemas.microsoft.com/office/drawing/2014/main" id="{D1E1484D-40A3-47A9-9716-0CB7375A9B01}"/>
              </a:ext>
            </a:extLst>
          </p:cNvPr>
          <p:cNvSpPr>
            <a:spLocks noGrp="1" noChangeArrowheads="1"/>
          </p:cNvSpPr>
          <p:nvPr>
            <p:ph type="body" idx="1"/>
          </p:nvPr>
        </p:nvSpPr>
        <p:spPr>
          <a:noFill/>
          <a:ln/>
        </p:spPr>
        <p:txBody>
          <a:bodyPr>
            <a:normAutofit/>
          </a:bodyPr>
          <a:lstStyle/>
          <a:p>
            <a:pPr lvl="1">
              <a:lnSpc>
                <a:spcPct val="90000"/>
              </a:lnSpc>
            </a:pPr>
            <a:r>
              <a:rPr lang="en-US" altLang="en-US" sz="2500" dirty="0"/>
              <a:t>Entities in a network are not ‘components’ of one another</a:t>
            </a:r>
          </a:p>
          <a:p>
            <a:pPr lvl="2">
              <a:lnSpc>
                <a:spcPct val="90000"/>
              </a:lnSpc>
            </a:pPr>
            <a:r>
              <a:rPr lang="en-US" altLang="en-US" sz="2100" dirty="0"/>
              <a:t>Thus., </a:t>
            </a:r>
            <a:r>
              <a:rPr lang="en-US" altLang="en-US" sz="2100" dirty="0" err="1"/>
              <a:t>eg.</a:t>
            </a:r>
            <a:r>
              <a:rPr lang="en-US" altLang="en-US" sz="2100" dirty="0"/>
              <a:t> Plug-ins or required software to be avoided </a:t>
            </a:r>
          </a:p>
          <a:p>
            <a:pPr lvl="1">
              <a:lnSpc>
                <a:spcPct val="90000"/>
              </a:lnSpc>
            </a:pPr>
            <a:r>
              <a:rPr lang="en-US" altLang="en-US" sz="2500" dirty="0"/>
              <a:t>The structure of the message is logically distinct from the type of entity sending or receiving it</a:t>
            </a:r>
          </a:p>
          <a:p>
            <a:pPr lvl="2">
              <a:lnSpc>
                <a:spcPct val="90000"/>
              </a:lnSpc>
            </a:pPr>
            <a:r>
              <a:rPr lang="en-US" altLang="en-US" sz="2100" dirty="0"/>
              <a:t>The message is coded in a common ‘language’</a:t>
            </a:r>
          </a:p>
          <a:p>
            <a:pPr lvl="2">
              <a:lnSpc>
                <a:spcPct val="90000"/>
              </a:lnSpc>
            </a:pPr>
            <a:r>
              <a:rPr lang="en-US" altLang="en-US" sz="2100" dirty="0"/>
              <a:t>This code is open, not proprietary</a:t>
            </a:r>
          </a:p>
          <a:p>
            <a:pPr lvl="2">
              <a:lnSpc>
                <a:spcPct val="90000"/>
              </a:lnSpc>
            </a:pPr>
            <a:r>
              <a:rPr lang="en-US" altLang="en-US" sz="2100" dirty="0"/>
              <a:t>No particular software or device is needed to receive the code</a:t>
            </a:r>
          </a:p>
          <a:p>
            <a:pPr lvl="1">
              <a:lnSpc>
                <a:spcPct val="90000"/>
              </a:lnSpc>
            </a:pPr>
            <a:r>
              <a:rPr lang="en-US" altLang="en-US" sz="2500" dirty="0"/>
              <a:t>This is the idea of standards, but:</a:t>
            </a:r>
          </a:p>
          <a:p>
            <a:pPr lvl="2">
              <a:lnSpc>
                <a:spcPct val="90000"/>
              </a:lnSpc>
            </a:pPr>
            <a:r>
              <a:rPr lang="en-US" altLang="en-US" sz="2100" dirty="0"/>
              <a:t>Standards are not created, they evolve</a:t>
            </a:r>
          </a:p>
          <a:p>
            <a:pPr lvl="2">
              <a:lnSpc>
                <a:spcPct val="90000"/>
              </a:lnSpc>
            </a:pPr>
            <a:r>
              <a:rPr lang="en-US" altLang="en-US" sz="2100" dirty="0"/>
              <a:t>Standards adopted by agreement, not requirement</a:t>
            </a:r>
          </a:p>
          <a:p>
            <a:pPr>
              <a:lnSpc>
                <a:spcPct val="90000"/>
              </a:lnSpc>
            </a:pPr>
            <a:endParaRPr lang="en-US" alt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35AC-5454-422F-B32A-2367EDC11E20}"/>
              </a:ext>
            </a:extLst>
          </p:cNvPr>
          <p:cNvSpPr>
            <a:spLocks noGrp="1"/>
          </p:cNvSpPr>
          <p:nvPr>
            <p:ph type="title"/>
          </p:nvPr>
        </p:nvSpPr>
        <p:spPr/>
        <p:txBody>
          <a:bodyPr/>
          <a:lstStyle/>
          <a:p>
            <a:r>
              <a:rPr lang="en-US" dirty="0"/>
              <a:t>Maps vs Stories</a:t>
            </a:r>
          </a:p>
          <a:p>
            <a:pPr lvl="1">
              <a:lnSpc>
                <a:spcPct val="90000"/>
              </a:lnSpc>
            </a:pPr>
            <a:endParaRPr lang="en-US" altLang="en-US" sz="1900" dirty="0"/>
          </a:p>
        </p:txBody>
      </p:sp>
      <p:pic>
        <p:nvPicPr>
          <p:cNvPr id="5" name="Content Placeholder 4" descr="Map&#10;&#10;Description automatically generated">
            <a:extLst>
              <a:ext uri="{FF2B5EF4-FFF2-40B4-BE49-F238E27FC236}">
                <a16:creationId xmlns:a16="http://schemas.microsoft.com/office/drawing/2014/main" id="{1A61A9DA-E841-4789-BFB6-4EC68AC21A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8360" y="1825625"/>
            <a:ext cx="5787279" cy="4351338"/>
          </a:xfrm>
        </p:spPr>
      </p:pic>
    </p:spTree>
    <p:extLst>
      <p:ext uri="{BB962C8B-B14F-4D97-AF65-F5344CB8AC3E}">
        <p14:creationId xmlns:p14="http://schemas.microsoft.com/office/powerpoint/2010/main" val="327444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7A9545E-D0FD-4C93-8201-F46C1F463D60}"/>
              </a:ext>
            </a:extLst>
          </p:cNvPr>
          <p:cNvSpPr>
            <a:spLocks noGrp="1" noChangeArrowheads="1"/>
          </p:cNvSpPr>
          <p:nvPr>
            <p:ph type="title"/>
          </p:nvPr>
        </p:nvSpPr>
        <p:spPr/>
        <p:txBody>
          <a:bodyPr/>
          <a:lstStyle/>
          <a:p>
            <a:r>
              <a:rPr lang="en-US" altLang="en-US" dirty="0"/>
              <a:t>Democratize</a:t>
            </a:r>
            <a:br>
              <a:rPr lang="en-US" altLang="en-US" dirty="0"/>
            </a:br>
            <a:endParaRPr lang="en-US" altLang="en-US" dirty="0"/>
          </a:p>
        </p:txBody>
      </p:sp>
      <p:sp>
        <p:nvSpPr>
          <p:cNvPr id="18438" name="Rectangle 6">
            <a:extLst>
              <a:ext uri="{FF2B5EF4-FFF2-40B4-BE49-F238E27FC236}">
                <a16:creationId xmlns:a16="http://schemas.microsoft.com/office/drawing/2014/main" id="{8CF9BF95-D0B4-4006-B0B9-AB181A581DC1}"/>
              </a:ext>
            </a:extLst>
          </p:cNvPr>
          <p:cNvSpPr>
            <a:spLocks noGrp="1" noChangeArrowheads="1"/>
          </p:cNvSpPr>
          <p:nvPr>
            <p:ph type="body" idx="1"/>
          </p:nvPr>
        </p:nvSpPr>
        <p:spPr>
          <a:noFill/>
          <a:ln/>
        </p:spPr>
        <p:txBody>
          <a:bodyPr/>
          <a:lstStyle/>
          <a:p>
            <a:pPr lvl="1">
              <a:lnSpc>
                <a:spcPct val="90000"/>
              </a:lnSpc>
            </a:pPr>
            <a:r>
              <a:rPr lang="en-US" altLang="en-US" sz="2500" dirty="0"/>
              <a:t>Entities in a network are autonomous</a:t>
            </a:r>
          </a:p>
          <a:p>
            <a:pPr lvl="2">
              <a:lnSpc>
                <a:spcPct val="90000"/>
              </a:lnSpc>
            </a:pPr>
            <a:r>
              <a:rPr lang="en-US" altLang="en-US" sz="2100" dirty="0"/>
              <a:t>Have the freedom to negotiate connections</a:t>
            </a:r>
          </a:p>
          <a:p>
            <a:pPr lvl="2">
              <a:lnSpc>
                <a:spcPct val="90000"/>
              </a:lnSpc>
            </a:pPr>
            <a:r>
              <a:rPr lang="en-US" altLang="en-US" sz="2100" dirty="0"/>
              <a:t>Have the freedom to send, receive information</a:t>
            </a:r>
          </a:p>
          <a:p>
            <a:pPr lvl="1">
              <a:lnSpc>
                <a:spcPct val="90000"/>
              </a:lnSpc>
            </a:pPr>
            <a:r>
              <a:rPr lang="en-US" altLang="en-US" sz="2500" dirty="0"/>
              <a:t>Diversity is an asset</a:t>
            </a:r>
          </a:p>
          <a:p>
            <a:pPr lvl="2">
              <a:lnSpc>
                <a:spcPct val="90000"/>
              </a:lnSpc>
            </a:pPr>
            <a:r>
              <a:rPr lang="en-US" altLang="en-US" sz="2100" dirty="0"/>
              <a:t>Diversity confers flexibility, adaptation</a:t>
            </a:r>
          </a:p>
          <a:p>
            <a:pPr lvl="2">
              <a:lnSpc>
                <a:spcPct val="90000"/>
              </a:lnSpc>
            </a:pPr>
            <a:r>
              <a:rPr lang="en-US" altLang="en-US" sz="2100" dirty="0"/>
              <a:t>Diversity enables the network as a whole to represent more than just the part</a:t>
            </a:r>
          </a:p>
          <a:p>
            <a:pPr lvl="1">
              <a:lnSpc>
                <a:spcPct val="90000"/>
              </a:lnSpc>
            </a:pPr>
            <a:r>
              <a:rPr lang="en-US" altLang="en-US" sz="2500" dirty="0"/>
              <a:t>Control is Impossible</a:t>
            </a:r>
          </a:p>
          <a:p>
            <a:pPr lvl="2">
              <a:lnSpc>
                <a:spcPct val="90000"/>
              </a:lnSpc>
            </a:pPr>
            <a:r>
              <a:rPr lang="en-US" altLang="en-US" sz="2100" dirty="0"/>
              <a:t>Even where control seems desirable, it is not practical</a:t>
            </a:r>
          </a:p>
          <a:p>
            <a:pPr lvl="2">
              <a:lnSpc>
                <a:spcPct val="90000"/>
              </a:lnSpc>
            </a:pPr>
            <a:r>
              <a:rPr lang="en-US" altLang="en-US" sz="2100" dirty="0"/>
              <a:t>Creating control effectively destroys the network</a:t>
            </a:r>
          </a:p>
          <a:p>
            <a:pPr>
              <a:lnSpc>
                <a:spcPct val="90000"/>
              </a:lnSpc>
            </a:pPr>
            <a:endParaRPr lang="en-US" alt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5694-5BC8-4AB6-A12C-9DF61BDDD02B}"/>
              </a:ext>
            </a:extLst>
          </p:cNvPr>
          <p:cNvSpPr>
            <a:spLocks noGrp="1"/>
          </p:cNvSpPr>
          <p:nvPr>
            <p:ph type="title"/>
          </p:nvPr>
        </p:nvSpPr>
        <p:spPr/>
        <p:txBody>
          <a:bodyPr/>
          <a:lstStyle/>
          <a:p>
            <a:r>
              <a:rPr lang="en-US" dirty="0"/>
              <a:t>What is Learning?</a:t>
            </a:r>
          </a:p>
        </p:txBody>
      </p:sp>
      <p:sp>
        <p:nvSpPr>
          <p:cNvPr id="3" name="Content Placeholder 2">
            <a:extLst>
              <a:ext uri="{FF2B5EF4-FFF2-40B4-BE49-F238E27FC236}">
                <a16:creationId xmlns:a16="http://schemas.microsoft.com/office/drawing/2014/main" id="{85F2F155-CE90-4A9D-BF15-5AD2AF1674C7}"/>
              </a:ext>
            </a:extLst>
          </p:cNvPr>
          <p:cNvSpPr>
            <a:spLocks noGrp="1"/>
          </p:cNvSpPr>
          <p:nvPr>
            <p:ph idx="1"/>
          </p:nvPr>
        </p:nvSpPr>
        <p:spPr/>
        <p:txBody>
          <a:bodyPr>
            <a:normAutofit lnSpcReduction="10000"/>
          </a:bodyPr>
          <a:lstStyle/>
          <a:p>
            <a:r>
              <a:rPr lang="en-US" dirty="0"/>
              <a:t>A change in </a:t>
            </a:r>
            <a:r>
              <a:rPr lang="en-US" b="1" dirty="0"/>
              <a:t>human disposition</a:t>
            </a:r>
            <a:r>
              <a:rPr lang="en-US" dirty="0"/>
              <a:t> or capability (Gagne)</a:t>
            </a:r>
          </a:p>
          <a:p>
            <a:r>
              <a:rPr lang="en-US" dirty="0"/>
              <a:t>A change in a </a:t>
            </a:r>
            <a:r>
              <a:rPr lang="en-US" b="1" dirty="0"/>
              <a:t>person’s knowledge</a:t>
            </a:r>
            <a:r>
              <a:rPr lang="en-US" dirty="0"/>
              <a:t> or behavior due to experience (Mayer)</a:t>
            </a:r>
          </a:p>
          <a:p>
            <a:r>
              <a:rPr lang="en-US" dirty="0"/>
              <a:t>A transformative process of </a:t>
            </a:r>
            <a:r>
              <a:rPr lang="en-US" b="1" dirty="0"/>
              <a:t>taking in information</a:t>
            </a:r>
            <a:r>
              <a:rPr lang="en-US" dirty="0"/>
              <a:t> (Bingham &amp; Conner)</a:t>
            </a:r>
          </a:p>
          <a:p>
            <a:r>
              <a:rPr lang="en-US" dirty="0"/>
              <a:t>The </a:t>
            </a:r>
            <a:r>
              <a:rPr lang="en-US" b="1" dirty="0"/>
              <a:t>acquisition and mastery</a:t>
            </a:r>
            <a:r>
              <a:rPr lang="en-US" dirty="0"/>
              <a:t> of what is already known about something (Smith)</a:t>
            </a:r>
          </a:p>
          <a:p>
            <a:r>
              <a:rPr lang="en-US" b="1" dirty="0"/>
              <a:t>Acquiring knowledge</a:t>
            </a:r>
            <a:r>
              <a:rPr lang="en-US" dirty="0"/>
              <a:t> and skills and having them readily available  (Brown, et.al.)</a:t>
            </a:r>
          </a:p>
        </p:txBody>
      </p:sp>
    </p:spTree>
    <p:extLst>
      <p:ext uri="{BB962C8B-B14F-4D97-AF65-F5344CB8AC3E}">
        <p14:creationId xmlns:p14="http://schemas.microsoft.com/office/powerpoint/2010/main" val="1735179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2895-0121-4F1B-972E-48C16216BA1A}"/>
              </a:ext>
            </a:extLst>
          </p:cNvPr>
          <p:cNvSpPr>
            <a:spLocks noGrp="1"/>
          </p:cNvSpPr>
          <p:nvPr>
            <p:ph type="title"/>
          </p:nvPr>
        </p:nvSpPr>
        <p:spPr/>
        <p:txBody>
          <a:bodyPr/>
          <a:lstStyle/>
          <a:p>
            <a:r>
              <a:rPr lang="en-US" dirty="0"/>
              <a:t>The Semantic Condition</a:t>
            </a:r>
          </a:p>
        </p:txBody>
      </p:sp>
      <p:sp>
        <p:nvSpPr>
          <p:cNvPr id="44" name="TextBox 43">
            <a:extLst>
              <a:ext uri="{FF2B5EF4-FFF2-40B4-BE49-F238E27FC236}">
                <a16:creationId xmlns:a16="http://schemas.microsoft.com/office/drawing/2014/main" id="{1F72F981-12D4-47AB-93B9-3E5D0D4C6C31}"/>
              </a:ext>
            </a:extLst>
          </p:cNvPr>
          <p:cNvSpPr txBox="1"/>
          <p:nvPr/>
        </p:nvSpPr>
        <p:spPr>
          <a:xfrm>
            <a:off x="1068794" y="1422088"/>
            <a:ext cx="7992888" cy="707886"/>
          </a:xfrm>
          <a:prstGeom prst="rect">
            <a:avLst/>
          </a:prstGeom>
          <a:noFill/>
        </p:spPr>
        <p:txBody>
          <a:bodyPr wrap="square" rtlCol="0">
            <a:spAutoFit/>
          </a:bodyPr>
          <a:lstStyle/>
          <a:p>
            <a:r>
              <a:rPr lang="en-CA" sz="3200" dirty="0"/>
              <a:t>          </a:t>
            </a:r>
            <a:r>
              <a:rPr lang="en-CA" sz="4000" dirty="0"/>
              <a:t>Groups                     Networks     </a:t>
            </a:r>
            <a:r>
              <a:rPr lang="en-CA" sz="3200" dirty="0"/>
              <a:t>  </a:t>
            </a:r>
            <a:r>
              <a:rPr lang="en-CA" sz="2400" dirty="0"/>
              <a:t>                            </a:t>
            </a:r>
          </a:p>
        </p:txBody>
      </p:sp>
      <p:sp>
        <p:nvSpPr>
          <p:cNvPr id="45" name="Rectangle 44">
            <a:extLst>
              <a:ext uri="{FF2B5EF4-FFF2-40B4-BE49-F238E27FC236}">
                <a16:creationId xmlns:a16="http://schemas.microsoft.com/office/drawing/2014/main" id="{E70E8707-6430-4D29-9040-E7B068DC25BC}"/>
              </a:ext>
            </a:extLst>
          </p:cNvPr>
          <p:cNvSpPr/>
          <p:nvPr/>
        </p:nvSpPr>
        <p:spPr>
          <a:xfrm>
            <a:off x="2148914" y="5520447"/>
            <a:ext cx="576064" cy="285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3B748D0D-94F6-47A0-9DF5-AC7BD0D158E6}"/>
              </a:ext>
            </a:extLst>
          </p:cNvPr>
          <p:cNvSpPr/>
          <p:nvPr/>
        </p:nvSpPr>
        <p:spPr>
          <a:xfrm>
            <a:off x="2674400" y="5262568"/>
            <a:ext cx="617142" cy="14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2361BEF0-0E81-4946-A423-5477DE72A9FB}"/>
              </a:ext>
            </a:extLst>
          </p:cNvPr>
          <p:cNvSpPr txBox="1"/>
          <p:nvPr/>
        </p:nvSpPr>
        <p:spPr>
          <a:xfrm>
            <a:off x="3229034" y="1885164"/>
            <a:ext cx="1476000" cy="338554"/>
          </a:xfrm>
          <a:prstGeom prst="rect">
            <a:avLst/>
          </a:prstGeom>
          <a:noFill/>
          <a:ln w="3175">
            <a:noFill/>
          </a:ln>
        </p:spPr>
        <p:txBody>
          <a:bodyPr wrap="square" rtlCol="0" anchor="ctr">
            <a:spAutoFit/>
          </a:bodyPr>
          <a:lstStyle/>
          <a:p>
            <a:r>
              <a:rPr lang="en-CA" sz="1600" dirty="0">
                <a:solidFill>
                  <a:schemeClr val="bg1">
                    <a:lumMod val="65000"/>
                  </a:schemeClr>
                </a:solidFill>
              </a:rPr>
              <a:t>Collectives</a:t>
            </a:r>
          </a:p>
        </p:txBody>
      </p:sp>
      <p:sp>
        <p:nvSpPr>
          <p:cNvPr id="48" name="TextBox 47">
            <a:extLst>
              <a:ext uri="{FF2B5EF4-FFF2-40B4-BE49-F238E27FC236}">
                <a16:creationId xmlns:a16="http://schemas.microsoft.com/office/drawing/2014/main" id="{13DA5313-418C-4EAD-A9E1-15627D60EF52}"/>
              </a:ext>
            </a:extLst>
          </p:cNvPr>
          <p:cNvSpPr txBox="1"/>
          <p:nvPr/>
        </p:nvSpPr>
        <p:spPr>
          <a:xfrm>
            <a:off x="7426719" y="1893343"/>
            <a:ext cx="1296000" cy="338554"/>
          </a:xfrm>
          <a:prstGeom prst="rect">
            <a:avLst/>
          </a:prstGeom>
          <a:noFill/>
          <a:ln w="3175">
            <a:noFill/>
          </a:ln>
        </p:spPr>
        <p:txBody>
          <a:bodyPr wrap="square" rtlCol="0" anchor="ctr">
            <a:spAutoFit/>
          </a:bodyPr>
          <a:lstStyle/>
          <a:p>
            <a:r>
              <a:rPr lang="en-CA" sz="1600" dirty="0">
                <a:solidFill>
                  <a:schemeClr val="bg1">
                    <a:lumMod val="65000"/>
                  </a:schemeClr>
                </a:solidFill>
              </a:rPr>
              <a:t>Communities</a:t>
            </a:r>
          </a:p>
        </p:txBody>
      </p:sp>
      <p:pic>
        <p:nvPicPr>
          <p:cNvPr id="49" name="Picture 2">
            <a:extLst>
              <a:ext uri="{FF2B5EF4-FFF2-40B4-BE49-F238E27FC236}">
                <a16:creationId xmlns:a16="http://schemas.microsoft.com/office/drawing/2014/main" id="{A5814114-B836-4AB6-8CA8-00D97DC89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447" y="2015720"/>
            <a:ext cx="3905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a:extLst>
              <a:ext uri="{FF2B5EF4-FFF2-40B4-BE49-F238E27FC236}">
                <a16:creationId xmlns:a16="http://schemas.microsoft.com/office/drawing/2014/main" id="{DD534CBA-9C37-46B8-BD42-6A5528F3C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568" y="2001862"/>
            <a:ext cx="376684" cy="36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a:extLst>
              <a:ext uri="{FF2B5EF4-FFF2-40B4-BE49-F238E27FC236}">
                <a16:creationId xmlns:a16="http://schemas.microsoft.com/office/drawing/2014/main" id="{2B7B65AB-2464-49A3-BBCA-DEC2B2C5AF17}"/>
              </a:ext>
            </a:extLst>
          </p:cNvPr>
          <p:cNvSpPr txBox="1"/>
          <p:nvPr/>
        </p:nvSpPr>
        <p:spPr>
          <a:xfrm rot="18995822">
            <a:off x="1149606" y="1490170"/>
            <a:ext cx="995809" cy="307777"/>
          </a:xfrm>
          <a:prstGeom prst="rect">
            <a:avLst/>
          </a:prstGeom>
          <a:noFill/>
        </p:spPr>
        <p:txBody>
          <a:bodyPr wrap="square" rtlCol="0">
            <a:spAutoFit/>
          </a:bodyPr>
          <a:lstStyle/>
          <a:p>
            <a:r>
              <a:rPr lang="en-CA" sz="1400" dirty="0">
                <a:solidFill>
                  <a:schemeClr val="bg1">
                    <a:lumMod val="65000"/>
                  </a:schemeClr>
                </a:solidFill>
              </a:rPr>
              <a:t>SAMENESS</a:t>
            </a:r>
          </a:p>
        </p:txBody>
      </p:sp>
      <p:sp>
        <p:nvSpPr>
          <p:cNvPr id="52" name="TextBox 51">
            <a:extLst>
              <a:ext uri="{FF2B5EF4-FFF2-40B4-BE49-F238E27FC236}">
                <a16:creationId xmlns:a16="http://schemas.microsoft.com/office/drawing/2014/main" id="{938704CC-3262-47E8-A374-681E1419512A}"/>
              </a:ext>
            </a:extLst>
          </p:cNvPr>
          <p:cNvSpPr txBox="1"/>
          <p:nvPr/>
        </p:nvSpPr>
        <p:spPr>
          <a:xfrm rot="18995822">
            <a:off x="5298940" y="1496490"/>
            <a:ext cx="907391" cy="307777"/>
          </a:xfrm>
          <a:prstGeom prst="rect">
            <a:avLst/>
          </a:prstGeom>
          <a:noFill/>
        </p:spPr>
        <p:txBody>
          <a:bodyPr wrap="square" rtlCol="0">
            <a:spAutoFit/>
          </a:bodyPr>
          <a:lstStyle/>
          <a:p>
            <a:r>
              <a:rPr lang="en-CA" sz="1400" dirty="0">
                <a:solidFill>
                  <a:schemeClr val="bg1">
                    <a:lumMod val="65000"/>
                  </a:schemeClr>
                </a:solidFill>
              </a:rPr>
              <a:t>AFFINITY</a:t>
            </a:r>
          </a:p>
        </p:txBody>
      </p:sp>
      <p:sp>
        <p:nvSpPr>
          <p:cNvPr id="53" name="TextBox 52">
            <a:extLst>
              <a:ext uri="{FF2B5EF4-FFF2-40B4-BE49-F238E27FC236}">
                <a16:creationId xmlns:a16="http://schemas.microsoft.com/office/drawing/2014/main" id="{D0E280DC-D774-43F7-91A8-753176631936}"/>
              </a:ext>
            </a:extLst>
          </p:cNvPr>
          <p:cNvSpPr txBox="1"/>
          <p:nvPr/>
        </p:nvSpPr>
        <p:spPr>
          <a:xfrm>
            <a:off x="3085018" y="2062470"/>
            <a:ext cx="628240" cy="523220"/>
          </a:xfrm>
          <a:prstGeom prst="rect">
            <a:avLst/>
          </a:prstGeom>
          <a:noFill/>
        </p:spPr>
        <p:txBody>
          <a:bodyPr wrap="square" rtlCol="0">
            <a:spAutoFit/>
          </a:bodyPr>
          <a:lstStyle/>
          <a:p>
            <a:r>
              <a:rPr lang="en-CA" sz="1400" b="1" dirty="0"/>
              <a:t>ONE WAY</a:t>
            </a:r>
          </a:p>
        </p:txBody>
      </p:sp>
      <p:sp>
        <p:nvSpPr>
          <p:cNvPr id="54" name="TextBox 53">
            <a:extLst>
              <a:ext uri="{FF2B5EF4-FFF2-40B4-BE49-F238E27FC236}">
                <a16:creationId xmlns:a16="http://schemas.microsoft.com/office/drawing/2014/main" id="{C0675185-A825-41E8-AA08-933352D154B2}"/>
              </a:ext>
            </a:extLst>
          </p:cNvPr>
          <p:cNvSpPr txBox="1"/>
          <p:nvPr/>
        </p:nvSpPr>
        <p:spPr>
          <a:xfrm>
            <a:off x="7084039" y="2067515"/>
            <a:ext cx="874303" cy="523220"/>
          </a:xfrm>
          <a:prstGeom prst="rect">
            <a:avLst/>
          </a:prstGeom>
          <a:noFill/>
        </p:spPr>
        <p:txBody>
          <a:bodyPr wrap="square" rtlCol="0">
            <a:spAutoFit/>
          </a:bodyPr>
          <a:lstStyle/>
          <a:p>
            <a:r>
              <a:rPr lang="en-CA" sz="1400" b="1" dirty="0"/>
              <a:t>MANY WAYS</a:t>
            </a:r>
          </a:p>
        </p:txBody>
      </p:sp>
      <p:graphicFrame>
        <p:nvGraphicFramePr>
          <p:cNvPr id="55" name="Table 54">
            <a:extLst>
              <a:ext uri="{FF2B5EF4-FFF2-40B4-BE49-F238E27FC236}">
                <a16:creationId xmlns:a16="http://schemas.microsoft.com/office/drawing/2014/main" id="{A7038F45-39B4-4CDC-AC5C-2507C2B76B6D}"/>
              </a:ext>
            </a:extLst>
          </p:cNvPr>
          <p:cNvGraphicFramePr>
            <a:graphicFrameLocks noGrp="1"/>
          </p:cNvGraphicFramePr>
          <p:nvPr>
            <p:extLst>
              <p:ext uri="{D42A27DB-BD31-4B8C-83A1-F6EECF244321}">
                <p14:modId xmlns:p14="http://schemas.microsoft.com/office/powerpoint/2010/main" val="135479147"/>
              </p:ext>
            </p:extLst>
          </p:nvPr>
        </p:nvGraphicFramePr>
        <p:xfrm>
          <a:off x="1862016" y="2653925"/>
          <a:ext cx="7415692" cy="3022228"/>
        </p:xfrm>
        <a:graphic>
          <a:graphicData uri="http://schemas.openxmlformats.org/drawingml/2006/table">
            <a:tbl>
              <a:tblPr firstRow="1" bandRow="1">
                <a:tableStyleId>{5C22544A-7EE6-4342-B048-85BDC9FD1C3A}</a:tableStyleId>
              </a:tblPr>
              <a:tblGrid>
                <a:gridCol w="4031317">
                  <a:extLst>
                    <a:ext uri="{9D8B030D-6E8A-4147-A177-3AD203B41FA5}">
                      <a16:colId xmlns:a16="http://schemas.microsoft.com/office/drawing/2014/main" val="20000"/>
                    </a:ext>
                  </a:extLst>
                </a:gridCol>
                <a:gridCol w="3384375">
                  <a:extLst>
                    <a:ext uri="{9D8B030D-6E8A-4147-A177-3AD203B41FA5}">
                      <a16:colId xmlns:a16="http://schemas.microsoft.com/office/drawing/2014/main" val="20001"/>
                    </a:ext>
                  </a:extLst>
                </a:gridCol>
              </a:tblGrid>
              <a:tr h="755557">
                <a:tc>
                  <a:txBody>
                    <a:bodyPr/>
                    <a:lstStyle/>
                    <a:p>
                      <a:r>
                        <a:rPr lang="en-CA" sz="3200" b="0" dirty="0">
                          <a:solidFill>
                            <a:schemeClr val="tx1"/>
                          </a:solidFill>
                          <a:latin typeface="Calibri Light" panose="020F0302020204030204" pitchFamily="34" charset="0"/>
                        </a:rPr>
                        <a:t>UNITY</a:t>
                      </a:r>
                      <a:endParaRPr lang="en-CA" b="0" dirty="0">
                        <a:solidFill>
                          <a:schemeClr val="tx1"/>
                        </a:solidFill>
                        <a:latin typeface="Calibri Light" panose="020F0302020204030204" pitchFamily="34" charset="0"/>
                      </a:endParaRPr>
                    </a:p>
                  </a:txBody>
                  <a:tcPr>
                    <a:noFill/>
                  </a:tcPr>
                </a:tc>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dirty="0">
                        <a:solidFill>
                          <a:schemeClr val="tx1"/>
                        </a:solidFill>
                      </a:endParaRPr>
                    </a:p>
                  </a:txBody>
                  <a:tcPr>
                    <a:noFill/>
                  </a:tcPr>
                </a:tc>
                <a:extLst>
                  <a:ext uri="{0D108BD9-81ED-4DB2-BD59-A6C34878D82A}">
                    <a16:rowId xmlns:a16="http://schemas.microsoft.com/office/drawing/2014/main" val="10000"/>
                  </a:ext>
                </a:extLst>
              </a:tr>
              <a:tr h="755557">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COORDINATION</a:t>
                      </a:r>
                      <a:endParaRPr lang="en-CA" dirty="0">
                        <a:solidFill>
                          <a:schemeClr val="tx1"/>
                        </a:solidFill>
                      </a:endParaRPr>
                    </a:p>
                  </a:txBody>
                  <a:tcPr>
                    <a:noFill/>
                  </a:tcPr>
                </a:tc>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AUTONOMY</a:t>
                      </a:r>
                      <a:endParaRPr lang="en-CA" dirty="0">
                        <a:solidFill>
                          <a:schemeClr val="tx1"/>
                        </a:solidFill>
                      </a:endParaRPr>
                    </a:p>
                  </a:txBody>
                  <a:tcPr>
                    <a:noFill/>
                  </a:tcPr>
                </a:tc>
                <a:extLst>
                  <a:ext uri="{0D108BD9-81ED-4DB2-BD59-A6C34878D82A}">
                    <a16:rowId xmlns:a16="http://schemas.microsoft.com/office/drawing/2014/main" val="10001"/>
                  </a:ext>
                </a:extLst>
              </a:tr>
              <a:tr h="755557">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CLOSED</a:t>
                      </a:r>
                      <a:endParaRPr lang="en-CA" dirty="0">
                        <a:solidFill>
                          <a:schemeClr val="tx1"/>
                        </a:solidFill>
                      </a:endParaRPr>
                    </a:p>
                  </a:txBody>
                  <a:tcPr>
                    <a:noFill/>
                  </a:tcPr>
                </a:tc>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OPENNESS</a:t>
                      </a:r>
                      <a:endParaRPr lang="en-CA" dirty="0">
                        <a:solidFill>
                          <a:schemeClr val="tx1"/>
                        </a:solidFill>
                      </a:endParaRPr>
                    </a:p>
                  </a:txBody>
                  <a:tcPr>
                    <a:noFill/>
                  </a:tcPr>
                </a:tc>
                <a:extLst>
                  <a:ext uri="{0D108BD9-81ED-4DB2-BD59-A6C34878D82A}">
                    <a16:rowId xmlns:a16="http://schemas.microsoft.com/office/drawing/2014/main" val="10002"/>
                  </a:ext>
                </a:extLst>
              </a:tr>
              <a:tr h="755557">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DISTRIBUTIVE</a:t>
                      </a:r>
                      <a:endParaRPr lang="en-CA" dirty="0">
                        <a:solidFill>
                          <a:schemeClr val="tx1"/>
                        </a:solidFill>
                      </a:endParaRPr>
                    </a:p>
                  </a:txBody>
                  <a:tcPr>
                    <a:noFill/>
                  </a:tcPr>
                </a:tc>
                <a:tc>
                  <a:txBody>
                    <a:bodyPr/>
                    <a:lstStyle/>
                    <a:p>
                      <a:r>
                        <a:rPr kumimoji="0" lang="en-CA" sz="32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INTERACTIVE</a:t>
                      </a:r>
                      <a:endParaRPr lang="en-CA" dirty="0">
                        <a:solidFill>
                          <a:schemeClr val="tx1"/>
                        </a:solidFill>
                      </a:endParaRPr>
                    </a:p>
                  </a:txBody>
                  <a:tcPr>
                    <a:noFill/>
                  </a:tcPr>
                </a:tc>
                <a:extLst>
                  <a:ext uri="{0D108BD9-81ED-4DB2-BD59-A6C34878D82A}">
                    <a16:rowId xmlns:a16="http://schemas.microsoft.com/office/drawing/2014/main" val="10003"/>
                  </a:ext>
                </a:extLst>
              </a:tr>
            </a:tbl>
          </a:graphicData>
        </a:graphic>
      </p:graphicFrame>
      <p:sp>
        <p:nvSpPr>
          <p:cNvPr id="56" name="TextBox 55">
            <a:extLst>
              <a:ext uri="{FF2B5EF4-FFF2-40B4-BE49-F238E27FC236}">
                <a16:creationId xmlns:a16="http://schemas.microsoft.com/office/drawing/2014/main" id="{5CC34010-DC6D-4F8F-B444-B95B1E2567CF}"/>
              </a:ext>
            </a:extLst>
          </p:cNvPr>
          <p:cNvSpPr txBox="1"/>
          <p:nvPr/>
        </p:nvSpPr>
        <p:spPr>
          <a:xfrm>
            <a:off x="1902851" y="2496110"/>
            <a:ext cx="2160240" cy="307777"/>
          </a:xfrm>
          <a:prstGeom prst="rect">
            <a:avLst/>
          </a:prstGeom>
          <a:noFill/>
        </p:spPr>
        <p:txBody>
          <a:bodyPr wrap="square" rtlCol="0">
            <a:spAutoFit/>
          </a:bodyPr>
          <a:lstStyle/>
          <a:p>
            <a:r>
              <a:rPr lang="en-CA" sz="1400" dirty="0">
                <a:solidFill>
                  <a:srgbClr val="B5B581"/>
                </a:solidFill>
              </a:rPr>
              <a:t>Metallic - Elemental</a:t>
            </a:r>
          </a:p>
        </p:txBody>
      </p:sp>
      <p:sp>
        <p:nvSpPr>
          <p:cNvPr id="57" name="TextBox 56">
            <a:extLst>
              <a:ext uri="{FF2B5EF4-FFF2-40B4-BE49-F238E27FC236}">
                <a16:creationId xmlns:a16="http://schemas.microsoft.com/office/drawing/2014/main" id="{13B161F8-CD89-49BC-B72E-AB230BCA2CE1}"/>
              </a:ext>
            </a:extLst>
          </p:cNvPr>
          <p:cNvSpPr txBox="1"/>
          <p:nvPr/>
        </p:nvSpPr>
        <p:spPr>
          <a:xfrm>
            <a:off x="3229034" y="2740751"/>
            <a:ext cx="1083604" cy="369332"/>
          </a:xfrm>
          <a:prstGeom prst="rect">
            <a:avLst/>
          </a:prstGeom>
          <a:noFill/>
        </p:spPr>
        <p:txBody>
          <a:bodyPr wrap="square" rtlCol="0">
            <a:spAutoFit/>
          </a:bodyPr>
          <a:lstStyle/>
          <a:p>
            <a:r>
              <a:rPr lang="en-CA" sz="900" dirty="0">
                <a:latin typeface="Calibri Light" panose="020F0302020204030204" pitchFamily="34" charset="0"/>
              </a:rPr>
              <a:t>VISION </a:t>
            </a:r>
          </a:p>
          <a:p>
            <a:r>
              <a:rPr lang="en-CA" sz="900" dirty="0">
                <a:latin typeface="Calibri Light" panose="020F0302020204030204" pitchFamily="34" charset="0"/>
              </a:rPr>
              <a:t>STATEMENT</a:t>
            </a:r>
          </a:p>
        </p:txBody>
      </p:sp>
      <p:cxnSp>
        <p:nvCxnSpPr>
          <p:cNvPr id="58" name="Straight Arrow Connector 57">
            <a:extLst>
              <a:ext uri="{FF2B5EF4-FFF2-40B4-BE49-F238E27FC236}">
                <a16:creationId xmlns:a16="http://schemas.microsoft.com/office/drawing/2014/main" id="{048E338A-A34F-48F2-BC64-99DE360C1E51}"/>
              </a:ext>
            </a:extLst>
          </p:cNvPr>
          <p:cNvCxnSpPr/>
          <p:nvPr/>
        </p:nvCxnSpPr>
        <p:spPr>
          <a:xfrm>
            <a:off x="2982972" y="2870011"/>
            <a:ext cx="308571"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EB85379-F41F-4FFB-8387-2777951DBA22}"/>
              </a:ext>
            </a:extLst>
          </p:cNvPr>
          <p:cNvSpPr txBox="1"/>
          <p:nvPr/>
        </p:nvSpPr>
        <p:spPr>
          <a:xfrm>
            <a:off x="2188792" y="3047298"/>
            <a:ext cx="2454660" cy="400110"/>
          </a:xfrm>
          <a:prstGeom prst="rect">
            <a:avLst/>
          </a:prstGeom>
          <a:noFill/>
        </p:spPr>
        <p:txBody>
          <a:bodyPr wrap="square" rtlCol="0">
            <a:spAutoFit/>
          </a:bodyPr>
          <a:lstStyle/>
          <a:p>
            <a:r>
              <a:rPr lang="en-CA" sz="1000" dirty="0">
                <a:latin typeface="Calibri Light" panose="020F0302020204030204" pitchFamily="34" charset="0"/>
              </a:rPr>
              <a:t>SOMETIMES EVEN PURITY</a:t>
            </a:r>
          </a:p>
          <a:p>
            <a:r>
              <a:rPr lang="en-CA" sz="1000" dirty="0">
                <a:latin typeface="Calibri Light" panose="020F0302020204030204" pitchFamily="34" charset="0"/>
              </a:rPr>
              <a:t>MELTING POT</a:t>
            </a:r>
          </a:p>
        </p:txBody>
      </p:sp>
      <p:sp>
        <p:nvSpPr>
          <p:cNvPr id="60" name="TextBox 59">
            <a:extLst>
              <a:ext uri="{FF2B5EF4-FFF2-40B4-BE49-F238E27FC236}">
                <a16:creationId xmlns:a16="http://schemas.microsoft.com/office/drawing/2014/main" id="{87CC396B-9B2B-41AD-B82C-DFA6BC58A279}"/>
              </a:ext>
            </a:extLst>
          </p:cNvPr>
          <p:cNvSpPr txBox="1"/>
          <p:nvPr/>
        </p:nvSpPr>
        <p:spPr>
          <a:xfrm>
            <a:off x="5940551" y="2482261"/>
            <a:ext cx="2160240" cy="307777"/>
          </a:xfrm>
          <a:prstGeom prst="rect">
            <a:avLst/>
          </a:prstGeom>
          <a:noFill/>
        </p:spPr>
        <p:txBody>
          <a:bodyPr wrap="square" rtlCol="0">
            <a:spAutoFit/>
          </a:bodyPr>
          <a:lstStyle/>
          <a:p>
            <a:r>
              <a:rPr lang="en-CA" sz="1400" dirty="0">
                <a:solidFill>
                  <a:srgbClr val="86B680"/>
                </a:solidFill>
              </a:rPr>
              <a:t>Organic - Biological</a:t>
            </a:r>
          </a:p>
        </p:txBody>
      </p:sp>
      <p:sp>
        <p:nvSpPr>
          <p:cNvPr id="61" name="TextBox 60">
            <a:extLst>
              <a:ext uri="{FF2B5EF4-FFF2-40B4-BE49-F238E27FC236}">
                <a16:creationId xmlns:a16="http://schemas.microsoft.com/office/drawing/2014/main" id="{3795B97F-7A3A-4405-BD38-475116F97656}"/>
              </a:ext>
            </a:extLst>
          </p:cNvPr>
          <p:cNvSpPr txBox="1"/>
          <p:nvPr/>
        </p:nvSpPr>
        <p:spPr>
          <a:xfrm>
            <a:off x="6160672" y="3048345"/>
            <a:ext cx="2454660" cy="400110"/>
          </a:xfrm>
          <a:prstGeom prst="rect">
            <a:avLst/>
          </a:prstGeom>
          <a:noFill/>
        </p:spPr>
        <p:txBody>
          <a:bodyPr wrap="square" rtlCol="0">
            <a:spAutoFit/>
          </a:bodyPr>
          <a:lstStyle/>
          <a:p>
            <a:r>
              <a:rPr lang="en-CA" sz="1000" dirty="0">
                <a:latin typeface="Calibri Light" panose="020F0302020204030204" pitchFamily="34" charset="0"/>
              </a:rPr>
              <a:t>MIXTURES</a:t>
            </a:r>
          </a:p>
          <a:p>
            <a:r>
              <a:rPr lang="en-CA" sz="1000" dirty="0">
                <a:latin typeface="Calibri Light" panose="020F0302020204030204" pitchFamily="34" charset="0"/>
              </a:rPr>
              <a:t>SALAD BOWL</a:t>
            </a:r>
          </a:p>
        </p:txBody>
      </p:sp>
      <p:cxnSp>
        <p:nvCxnSpPr>
          <p:cNvPr id="62" name="Straight Connector 61">
            <a:extLst>
              <a:ext uri="{FF2B5EF4-FFF2-40B4-BE49-F238E27FC236}">
                <a16:creationId xmlns:a16="http://schemas.microsoft.com/office/drawing/2014/main" id="{B3160636-B127-46D6-A4A3-533F2AA40064}"/>
              </a:ext>
            </a:extLst>
          </p:cNvPr>
          <p:cNvCxnSpPr/>
          <p:nvPr/>
        </p:nvCxnSpPr>
        <p:spPr>
          <a:xfrm flipV="1">
            <a:off x="3158275" y="3334286"/>
            <a:ext cx="2970355" cy="4484"/>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62280E3-D400-49CF-B60B-A94A4E8A8FAD}"/>
              </a:ext>
            </a:extLst>
          </p:cNvPr>
          <p:cNvSpPr txBox="1"/>
          <p:nvPr/>
        </p:nvSpPr>
        <p:spPr>
          <a:xfrm>
            <a:off x="2188792" y="3797001"/>
            <a:ext cx="2454660" cy="553998"/>
          </a:xfrm>
          <a:prstGeom prst="rect">
            <a:avLst/>
          </a:prstGeom>
          <a:noFill/>
        </p:spPr>
        <p:txBody>
          <a:bodyPr wrap="square" rtlCol="0">
            <a:spAutoFit/>
          </a:bodyPr>
          <a:lstStyle/>
          <a:p>
            <a:r>
              <a:rPr lang="en-CA" sz="1000" dirty="0">
                <a:latin typeface="Calibri Light" panose="020F0302020204030204" pitchFamily="34" charset="0"/>
              </a:rPr>
              <a:t>LEADERS!   COLLABORATION</a:t>
            </a:r>
          </a:p>
          <a:p>
            <a:r>
              <a:rPr lang="en-CA" sz="1000" dirty="0">
                <a:latin typeface="Calibri Light" panose="020F0302020204030204" pitchFamily="34" charset="0"/>
              </a:rPr>
              <a:t>GROUP VALUE</a:t>
            </a:r>
          </a:p>
          <a:p>
            <a:r>
              <a:rPr lang="en-CA" sz="1000" dirty="0">
                <a:latin typeface="Calibri Light" panose="020F0302020204030204" pitchFamily="34" charset="0"/>
              </a:rPr>
              <a:t>    (= LEADER VALUE)</a:t>
            </a:r>
          </a:p>
        </p:txBody>
      </p:sp>
      <p:sp>
        <p:nvSpPr>
          <p:cNvPr id="64" name="TextBox 63">
            <a:extLst>
              <a:ext uri="{FF2B5EF4-FFF2-40B4-BE49-F238E27FC236}">
                <a16:creationId xmlns:a16="http://schemas.microsoft.com/office/drawing/2014/main" id="{A4264A8A-4625-459D-A2A2-20C5B8E4A4E4}"/>
              </a:ext>
            </a:extLst>
          </p:cNvPr>
          <p:cNvSpPr txBox="1"/>
          <p:nvPr/>
        </p:nvSpPr>
        <p:spPr>
          <a:xfrm>
            <a:off x="6188003" y="3812820"/>
            <a:ext cx="2454660" cy="553998"/>
          </a:xfrm>
          <a:prstGeom prst="rect">
            <a:avLst/>
          </a:prstGeom>
          <a:noFill/>
        </p:spPr>
        <p:txBody>
          <a:bodyPr wrap="square" rtlCol="0">
            <a:spAutoFit/>
          </a:bodyPr>
          <a:lstStyle/>
          <a:p>
            <a:r>
              <a:rPr lang="en-CA" sz="1000" dirty="0">
                <a:latin typeface="Calibri Light" panose="020F0302020204030204" pitchFamily="34" charset="0"/>
              </a:rPr>
              <a:t>COOPERATION</a:t>
            </a:r>
          </a:p>
          <a:p>
            <a:r>
              <a:rPr lang="en-CA" sz="1000" dirty="0">
                <a:latin typeface="Calibri Light" panose="020F0302020204030204" pitchFamily="34" charset="0"/>
              </a:rPr>
              <a:t>EXCHANGE</a:t>
            </a:r>
          </a:p>
          <a:p>
            <a:r>
              <a:rPr lang="en-CA" sz="1000" dirty="0">
                <a:latin typeface="Calibri Light" panose="020F0302020204030204" pitchFamily="34" charset="0"/>
              </a:rPr>
              <a:t>MUTUAL VA:UE</a:t>
            </a:r>
          </a:p>
        </p:txBody>
      </p:sp>
      <p:cxnSp>
        <p:nvCxnSpPr>
          <p:cNvPr id="65" name="Straight Connector 64">
            <a:extLst>
              <a:ext uri="{FF2B5EF4-FFF2-40B4-BE49-F238E27FC236}">
                <a16:creationId xmlns:a16="http://schemas.microsoft.com/office/drawing/2014/main" id="{2272192F-F133-488A-B642-AB5050C05A76}"/>
              </a:ext>
            </a:extLst>
          </p:cNvPr>
          <p:cNvCxnSpPr/>
          <p:nvPr/>
        </p:nvCxnSpPr>
        <p:spPr>
          <a:xfrm flipV="1">
            <a:off x="3158275" y="4076289"/>
            <a:ext cx="2970355" cy="4484"/>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CDF0093-3021-4E42-94DF-E8ABA148280D}"/>
              </a:ext>
            </a:extLst>
          </p:cNvPr>
          <p:cNvSpPr txBox="1"/>
          <p:nvPr/>
        </p:nvSpPr>
        <p:spPr>
          <a:xfrm>
            <a:off x="2221981" y="4553333"/>
            <a:ext cx="2454660" cy="553998"/>
          </a:xfrm>
          <a:prstGeom prst="rect">
            <a:avLst/>
          </a:prstGeom>
          <a:noFill/>
        </p:spPr>
        <p:txBody>
          <a:bodyPr wrap="square" rtlCol="0">
            <a:spAutoFit/>
          </a:bodyPr>
          <a:lstStyle/>
          <a:p>
            <a:r>
              <a:rPr lang="en-CA" sz="1000" dirty="0">
                <a:latin typeface="Calibri Light" panose="020F0302020204030204" pitchFamily="34" charset="0"/>
              </a:rPr>
              <a:t>MEMBERSHIP / IN CAMERA</a:t>
            </a:r>
          </a:p>
          <a:p>
            <a:r>
              <a:rPr lang="en-CA" sz="1000" dirty="0">
                <a:latin typeface="Calibri Light" panose="020F0302020204030204" pitchFamily="34" charset="0"/>
              </a:rPr>
              <a:t>STANDARDS - JARGON</a:t>
            </a:r>
          </a:p>
          <a:p>
            <a:r>
              <a:rPr lang="en-CA" sz="1000" dirty="0">
                <a:latin typeface="Calibri Light" panose="020F0302020204030204" pitchFamily="34" charset="0"/>
              </a:rPr>
              <a:t>WALLS</a:t>
            </a:r>
          </a:p>
        </p:txBody>
      </p:sp>
      <p:cxnSp>
        <p:nvCxnSpPr>
          <p:cNvPr id="67" name="Straight Arrow Connector 66">
            <a:extLst>
              <a:ext uri="{FF2B5EF4-FFF2-40B4-BE49-F238E27FC236}">
                <a16:creationId xmlns:a16="http://schemas.microsoft.com/office/drawing/2014/main" id="{E08B53C8-A504-43C7-906D-FAD85645D013}"/>
              </a:ext>
            </a:extLst>
          </p:cNvPr>
          <p:cNvCxnSpPr/>
          <p:nvPr/>
        </p:nvCxnSpPr>
        <p:spPr>
          <a:xfrm>
            <a:off x="3261836" y="4499519"/>
            <a:ext cx="604152"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16C2567-1D9B-412D-900F-E1BF8E0F28B2}"/>
              </a:ext>
            </a:extLst>
          </p:cNvPr>
          <p:cNvSpPr txBox="1"/>
          <p:nvPr/>
        </p:nvSpPr>
        <p:spPr>
          <a:xfrm>
            <a:off x="3803466" y="4384103"/>
            <a:ext cx="580431" cy="230832"/>
          </a:xfrm>
          <a:prstGeom prst="rect">
            <a:avLst/>
          </a:prstGeom>
          <a:noFill/>
        </p:spPr>
        <p:txBody>
          <a:bodyPr wrap="square" rtlCol="0">
            <a:spAutoFit/>
          </a:bodyPr>
          <a:lstStyle/>
          <a:p>
            <a:r>
              <a:rPr lang="en-CA" sz="900" dirty="0">
                <a:latin typeface="Calibri Light" panose="020F0302020204030204" pitchFamily="34" charset="0"/>
              </a:rPr>
              <a:t>LOCK-IN</a:t>
            </a:r>
          </a:p>
        </p:txBody>
      </p:sp>
      <p:cxnSp>
        <p:nvCxnSpPr>
          <p:cNvPr id="69" name="Straight Connector 68">
            <a:extLst>
              <a:ext uri="{FF2B5EF4-FFF2-40B4-BE49-F238E27FC236}">
                <a16:creationId xmlns:a16="http://schemas.microsoft.com/office/drawing/2014/main" id="{BB17E959-DAE6-448F-9BFA-FDBC398FD2BF}"/>
              </a:ext>
            </a:extLst>
          </p:cNvPr>
          <p:cNvCxnSpPr/>
          <p:nvPr/>
        </p:nvCxnSpPr>
        <p:spPr>
          <a:xfrm flipV="1">
            <a:off x="3563912" y="4813962"/>
            <a:ext cx="2596760" cy="4484"/>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A9D6624-19C0-44C2-A076-720A68912420}"/>
              </a:ext>
            </a:extLst>
          </p:cNvPr>
          <p:cNvSpPr txBox="1"/>
          <p:nvPr/>
        </p:nvSpPr>
        <p:spPr>
          <a:xfrm>
            <a:off x="2221981" y="5326450"/>
            <a:ext cx="2454660" cy="707886"/>
          </a:xfrm>
          <a:prstGeom prst="rect">
            <a:avLst/>
          </a:prstGeom>
          <a:noFill/>
        </p:spPr>
        <p:txBody>
          <a:bodyPr wrap="square" rtlCol="0">
            <a:spAutoFit/>
          </a:bodyPr>
          <a:lstStyle/>
          <a:p>
            <a:r>
              <a:rPr lang="en-CA" sz="1000" dirty="0">
                <a:latin typeface="Calibri Light" panose="020F0302020204030204" pitchFamily="34" charset="0"/>
              </a:rPr>
              <a:t>BROADCAST</a:t>
            </a:r>
          </a:p>
          <a:p>
            <a:r>
              <a:rPr lang="en-CA" sz="1000" dirty="0">
                <a:latin typeface="Calibri Light" panose="020F0302020204030204" pitchFamily="34" charset="0"/>
              </a:rPr>
              <a:t>     STARS AND GURUS</a:t>
            </a:r>
          </a:p>
          <a:p>
            <a:r>
              <a:rPr lang="en-CA" sz="1000" dirty="0">
                <a:latin typeface="Calibri Light" panose="020F0302020204030204" pitchFamily="34" charset="0"/>
              </a:rPr>
              <a:t>CENTRALIZED</a:t>
            </a:r>
          </a:p>
          <a:p>
            <a:r>
              <a:rPr lang="en-CA" sz="1000" dirty="0">
                <a:latin typeface="Calibri Light" panose="020F0302020204030204" pitchFamily="34" charset="0"/>
              </a:rPr>
              <a:t>POWER – POWER LAWS</a:t>
            </a:r>
          </a:p>
        </p:txBody>
      </p:sp>
      <p:sp>
        <p:nvSpPr>
          <p:cNvPr id="71" name="TextBox 70">
            <a:extLst>
              <a:ext uri="{FF2B5EF4-FFF2-40B4-BE49-F238E27FC236}">
                <a16:creationId xmlns:a16="http://schemas.microsoft.com/office/drawing/2014/main" id="{0BE59E88-1B59-43BE-A9DC-2F4E7784368F}"/>
              </a:ext>
            </a:extLst>
          </p:cNvPr>
          <p:cNvSpPr txBox="1"/>
          <p:nvPr/>
        </p:nvSpPr>
        <p:spPr>
          <a:xfrm>
            <a:off x="4217066" y="5032715"/>
            <a:ext cx="1015799" cy="369332"/>
          </a:xfrm>
          <a:prstGeom prst="rect">
            <a:avLst/>
          </a:prstGeom>
          <a:noFill/>
        </p:spPr>
        <p:txBody>
          <a:bodyPr wrap="square" rtlCol="0">
            <a:spAutoFit/>
          </a:bodyPr>
          <a:lstStyle/>
          <a:p>
            <a:r>
              <a:rPr lang="en-CA" sz="900" dirty="0">
                <a:latin typeface="Calibri Light" panose="020F0302020204030204" pitchFamily="34" charset="0"/>
              </a:rPr>
              <a:t>AKA</a:t>
            </a:r>
          </a:p>
          <a:p>
            <a:r>
              <a:rPr lang="en-CA" sz="900" dirty="0">
                <a:latin typeface="Calibri Light" panose="020F0302020204030204" pitchFamily="34" charset="0"/>
              </a:rPr>
              <a:t>TRICKLE DOWN</a:t>
            </a:r>
          </a:p>
        </p:txBody>
      </p:sp>
      <p:sp>
        <p:nvSpPr>
          <p:cNvPr id="72" name="TextBox 71">
            <a:extLst>
              <a:ext uri="{FF2B5EF4-FFF2-40B4-BE49-F238E27FC236}">
                <a16:creationId xmlns:a16="http://schemas.microsoft.com/office/drawing/2014/main" id="{BD68D2D8-6D5F-4C06-918E-E73EA153A306}"/>
              </a:ext>
            </a:extLst>
          </p:cNvPr>
          <p:cNvSpPr txBox="1"/>
          <p:nvPr/>
        </p:nvSpPr>
        <p:spPr>
          <a:xfrm>
            <a:off x="6199389" y="5317026"/>
            <a:ext cx="2454660" cy="861774"/>
          </a:xfrm>
          <a:prstGeom prst="rect">
            <a:avLst/>
          </a:prstGeom>
          <a:noFill/>
        </p:spPr>
        <p:txBody>
          <a:bodyPr wrap="square" rtlCol="0">
            <a:spAutoFit/>
          </a:bodyPr>
          <a:lstStyle/>
          <a:p>
            <a:r>
              <a:rPr lang="en-CA" sz="1000" dirty="0">
                <a:latin typeface="Calibri Light" panose="020F0302020204030204" pitchFamily="34" charset="0"/>
              </a:rPr>
              <a:t>CONVERSATION</a:t>
            </a:r>
          </a:p>
          <a:p>
            <a:r>
              <a:rPr lang="en-CA" sz="1000" dirty="0">
                <a:latin typeface="Calibri Light" panose="020F0302020204030204" pitchFamily="34" charset="0"/>
              </a:rPr>
              <a:t>DISTRIBUTED</a:t>
            </a:r>
          </a:p>
          <a:p>
            <a:r>
              <a:rPr lang="en-CA" sz="1000" dirty="0">
                <a:latin typeface="Calibri Light" panose="020F0302020204030204" pitchFamily="34" charset="0"/>
              </a:rPr>
              <a:t>DEMOCRACY (OR POST-DEMOCRACY)</a:t>
            </a:r>
          </a:p>
          <a:p>
            <a:r>
              <a:rPr lang="en-CA" sz="1000" dirty="0">
                <a:latin typeface="Calibri Light" panose="020F0302020204030204" pitchFamily="34" charset="0"/>
              </a:rPr>
              <a:t>   KNOWLEDGE </a:t>
            </a:r>
          </a:p>
          <a:p>
            <a:r>
              <a:rPr lang="en-CA" sz="1000" dirty="0">
                <a:latin typeface="Calibri Light" panose="020F0302020204030204" pitchFamily="34" charset="0"/>
              </a:rPr>
              <a:t>   EMERGES</a:t>
            </a:r>
          </a:p>
        </p:txBody>
      </p:sp>
      <p:sp>
        <p:nvSpPr>
          <p:cNvPr id="73" name="5-Point Star 12">
            <a:extLst>
              <a:ext uri="{FF2B5EF4-FFF2-40B4-BE49-F238E27FC236}">
                <a16:creationId xmlns:a16="http://schemas.microsoft.com/office/drawing/2014/main" id="{8105434F-B1C4-42D2-9C2F-CCC8C0B064C1}"/>
              </a:ext>
            </a:extLst>
          </p:cNvPr>
          <p:cNvSpPr/>
          <p:nvPr/>
        </p:nvSpPr>
        <p:spPr>
          <a:xfrm>
            <a:off x="2326260" y="5563247"/>
            <a:ext cx="89145" cy="77304"/>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5-Point Star 35">
            <a:extLst>
              <a:ext uri="{FF2B5EF4-FFF2-40B4-BE49-F238E27FC236}">
                <a16:creationId xmlns:a16="http://schemas.microsoft.com/office/drawing/2014/main" id="{D4AFB2EF-FC8D-4B19-8CC2-7C17D31D5152}"/>
              </a:ext>
            </a:extLst>
          </p:cNvPr>
          <p:cNvSpPr/>
          <p:nvPr/>
        </p:nvSpPr>
        <p:spPr>
          <a:xfrm>
            <a:off x="3449312" y="5563247"/>
            <a:ext cx="89145" cy="77304"/>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TextBox 74">
            <a:extLst>
              <a:ext uri="{FF2B5EF4-FFF2-40B4-BE49-F238E27FC236}">
                <a16:creationId xmlns:a16="http://schemas.microsoft.com/office/drawing/2014/main" id="{2F6B0D4A-B999-4D9C-B99E-4E0A40B5DB8F}"/>
              </a:ext>
            </a:extLst>
          </p:cNvPr>
          <p:cNvSpPr txBox="1"/>
          <p:nvPr/>
        </p:nvSpPr>
        <p:spPr>
          <a:xfrm>
            <a:off x="4230777" y="5666878"/>
            <a:ext cx="1015799" cy="646331"/>
          </a:xfrm>
          <a:prstGeom prst="rect">
            <a:avLst/>
          </a:prstGeom>
          <a:noFill/>
        </p:spPr>
        <p:txBody>
          <a:bodyPr wrap="square" rtlCol="0">
            <a:spAutoFit/>
          </a:bodyPr>
          <a:lstStyle/>
          <a:p>
            <a:r>
              <a:rPr lang="en-CA" sz="900" dirty="0">
                <a:latin typeface="Calibri Light" panose="020F0302020204030204" pitchFamily="34" charset="0"/>
              </a:rPr>
              <a:t>KNOWLEDGE,</a:t>
            </a:r>
          </a:p>
          <a:p>
            <a:r>
              <a:rPr lang="en-CA" sz="900" dirty="0">
                <a:latin typeface="Calibri Light" panose="020F0302020204030204" pitchFamily="34" charset="0"/>
              </a:rPr>
              <a:t>LIKE MONEY,</a:t>
            </a:r>
          </a:p>
          <a:p>
            <a:r>
              <a:rPr lang="en-CA" sz="900" dirty="0">
                <a:latin typeface="Calibri Light" panose="020F0302020204030204" pitchFamily="34" charset="0"/>
              </a:rPr>
              <a:t>FLOWS FROM AUTHORITY</a:t>
            </a:r>
          </a:p>
        </p:txBody>
      </p:sp>
      <p:cxnSp>
        <p:nvCxnSpPr>
          <p:cNvPr id="76" name="Straight Arrow Connector 75">
            <a:extLst>
              <a:ext uri="{FF2B5EF4-FFF2-40B4-BE49-F238E27FC236}">
                <a16:creationId xmlns:a16="http://schemas.microsoft.com/office/drawing/2014/main" id="{0FED3CD8-2929-41AB-A474-CCE31CAA8346}"/>
              </a:ext>
            </a:extLst>
          </p:cNvPr>
          <p:cNvCxnSpPr/>
          <p:nvPr/>
        </p:nvCxnSpPr>
        <p:spPr>
          <a:xfrm>
            <a:off x="4614714" y="5405531"/>
            <a:ext cx="0" cy="257879"/>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77" name="Picture 2">
            <a:extLst>
              <a:ext uri="{FF2B5EF4-FFF2-40B4-BE49-F238E27FC236}">
                <a16:creationId xmlns:a16="http://schemas.microsoft.com/office/drawing/2014/main" id="{2400A3C2-FB75-4B97-9106-133F48E5B1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2426" y="5705709"/>
            <a:ext cx="504163" cy="47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a:extLst>
              <a:ext uri="{FF2B5EF4-FFF2-40B4-BE49-F238E27FC236}">
                <a16:creationId xmlns:a16="http://schemas.microsoft.com/office/drawing/2014/main" id="{38A7CA21-FD60-4372-AB68-62111BDDBDF2}"/>
              </a:ext>
            </a:extLst>
          </p:cNvPr>
          <p:cNvSpPr txBox="1"/>
          <p:nvPr/>
        </p:nvSpPr>
        <p:spPr>
          <a:xfrm>
            <a:off x="3616863" y="5641042"/>
            <a:ext cx="446229" cy="200055"/>
          </a:xfrm>
          <a:prstGeom prst="rect">
            <a:avLst/>
          </a:prstGeom>
          <a:noFill/>
        </p:spPr>
        <p:txBody>
          <a:bodyPr wrap="square" rtlCol="0">
            <a:spAutoFit/>
          </a:bodyPr>
          <a:lstStyle/>
          <a:p>
            <a:r>
              <a:rPr lang="en-CA" sz="700" dirty="0">
                <a:solidFill>
                  <a:srgbClr val="C00000"/>
                </a:solidFill>
              </a:rPr>
              <a:t>RICH</a:t>
            </a:r>
            <a:endParaRPr lang="en-CA" dirty="0">
              <a:solidFill>
                <a:srgbClr val="C00000"/>
              </a:solidFill>
            </a:endParaRPr>
          </a:p>
        </p:txBody>
      </p:sp>
      <p:sp>
        <p:nvSpPr>
          <p:cNvPr id="79" name="TextBox 78">
            <a:extLst>
              <a:ext uri="{FF2B5EF4-FFF2-40B4-BE49-F238E27FC236}">
                <a16:creationId xmlns:a16="http://schemas.microsoft.com/office/drawing/2014/main" id="{D94A1BC7-30C9-4293-BD76-0B898BBB39E2}"/>
              </a:ext>
            </a:extLst>
          </p:cNvPr>
          <p:cNvSpPr txBox="1"/>
          <p:nvPr/>
        </p:nvSpPr>
        <p:spPr>
          <a:xfrm>
            <a:off x="3870897" y="6121425"/>
            <a:ext cx="446229" cy="200055"/>
          </a:xfrm>
          <a:prstGeom prst="rect">
            <a:avLst/>
          </a:prstGeom>
          <a:noFill/>
        </p:spPr>
        <p:txBody>
          <a:bodyPr wrap="square" rtlCol="0">
            <a:spAutoFit/>
          </a:bodyPr>
          <a:lstStyle/>
          <a:p>
            <a:r>
              <a:rPr lang="en-CA" sz="700" dirty="0">
                <a:solidFill>
                  <a:srgbClr val="C00000"/>
                </a:solidFill>
              </a:rPr>
              <a:t>POOR</a:t>
            </a:r>
            <a:endParaRPr lang="en-CA" dirty="0">
              <a:solidFill>
                <a:srgbClr val="C00000"/>
              </a:solidFill>
            </a:endParaRPr>
          </a:p>
        </p:txBody>
      </p:sp>
      <p:cxnSp>
        <p:nvCxnSpPr>
          <p:cNvPr id="80" name="Straight Arrow Connector 79">
            <a:extLst>
              <a:ext uri="{FF2B5EF4-FFF2-40B4-BE49-F238E27FC236}">
                <a16:creationId xmlns:a16="http://schemas.microsoft.com/office/drawing/2014/main" id="{F70EC583-2275-4AEB-84F5-B9C56CF3AD33}"/>
              </a:ext>
            </a:extLst>
          </p:cNvPr>
          <p:cNvCxnSpPr/>
          <p:nvPr/>
        </p:nvCxnSpPr>
        <p:spPr>
          <a:xfrm>
            <a:off x="6093568" y="5898920"/>
            <a:ext cx="263414"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AA3D024-1621-4E4A-B679-91D6F7E4D3AB}"/>
              </a:ext>
            </a:extLst>
          </p:cNvPr>
          <p:cNvCxnSpPr/>
          <p:nvPr/>
        </p:nvCxnSpPr>
        <p:spPr>
          <a:xfrm>
            <a:off x="6093568" y="5405530"/>
            <a:ext cx="0" cy="49339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82" name="Picture 2">
            <a:extLst>
              <a:ext uri="{FF2B5EF4-FFF2-40B4-BE49-F238E27FC236}">
                <a16:creationId xmlns:a16="http://schemas.microsoft.com/office/drawing/2014/main" id="{87D2124F-B43A-47E5-B0AE-E9564E5C18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2425" y="2151921"/>
            <a:ext cx="756038" cy="71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82">
            <a:extLst>
              <a:ext uri="{FF2B5EF4-FFF2-40B4-BE49-F238E27FC236}">
                <a16:creationId xmlns:a16="http://schemas.microsoft.com/office/drawing/2014/main" id="{E5399492-4723-470E-942F-C07C161371A1}"/>
              </a:ext>
            </a:extLst>
          </p:cNvPr>
          <p:cNvSpPr txBox="1"/>
          <p:nvPr/>
        </p:nvSpPr>
        <p:spPr>
          <a:xfrm>
            <a:off x="6188003" y="4557617"/>
            <a:ext cx="2454660" cy="553998"/>
          </a:xfrm>
          <a:prstGeom prst="rect">
            <a:avLst/>
          </a:prstGeom>
          <a:noFill/>
        </p:spPr>
        <p:txBody>
          <a:bodyPr wrap="square" rtlCol="0">
            <a:spAutoFit/>
          </a:bodyPr>
          <a:lstStyle/>
          <a:p>
            <a:r>
              <a:rPr lang="en-CA" sz="1000" dirty="0">
                <a:latin typeface="Calibri Light" panose="020F0302020204030204" pitchFamily="34" charset="0"/>
              </a:rPr>
              <a:t>CONNECTION</a:t>
            </a:r>
          </a:p>
          <a:p>
            <a:r>
              <a:rPr lang="en-CA" sz="1000" dirty="0">
                <a:latin typeface="Calibri Light" panose="020F0302020204030204" pitchFamily="34" charset="0"/>
              </a:rPr>
              <a:t>PERSPECTIVE / CONTEXT</a:t>
            </a:r>
          </a:p>
          <a:p>
            <a:r>
              <a:rPr lang="en-CA" sz="1000" dirty="0">
                <a:latin typeface="Calibri Light" panose="020F0302020204030204" pitchFamily="34" charset="0"/>
              </a:rPr>
              <a:t>BRIDGES</a:t>
            </a:r>
          </a:p>
        </p:txBody>
      </p:sp>
    </p:spTree>
    <p:extLst>
      <p:ext uri="{BB962C8B-B14F-4D97-AF65-F5344CB8AC3E}">
        <p14:creationId xmlns:p14="http://schemas.microsoft.com/office/powerpoint/2010/main" val="59817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E004616-CD2A-4E0A-95C2-6C18F47582F0}"/>
              </a:ext>
            </a:extLst>
          </p:cNvPr>
          <p:cNvSpPr>
            <a:spLocks noGrp="1" noChangeArrowheads="1"/>
          </p:cNvSpPr>
          <p:nvPr>
            <p:ph type="title"/>
          </p:nvPr>
        </p:nvSpPr>
        <p:spPr/>
        <p:txBody>
          <a:bodyPr/>
          <a:lstStyle/>
          <a:p>
            <a:r>
              <a:rPr lang="en-US" altLang="en-US" dirty="0"/>
              <a:t>Dynamize</a:t>
            </a:r>
            <a:br>
              <a:rPr lang="en-US" altLang="en-US" dirty="0"/>
            </a:br>
            <a:endParaRPr lang="en-US" altLang="en-US" dirty="0"/>
          </a:p>
        </p:txBody>
      </p:sp>
      <p:sp>
        <p:nvSpPr>
          <p:cNvPr id="24581" name="Rectangle 5">
            <a:extLst>
              <a:ext uri="{FF2B5EF4-FFF2-40B4-BE49-F238E27FC236}">
                <a16:creationId xmlns:a16="http://schemas.microsoft.com/office/drawing/2014/main" id="{BADCCCEE-D5A2-4900-8C27-6968C939E2DD}"/>
              </a:ext>
            </a:extLst>
          </p:cNvPr>
          <p:cNvSpPr>
            <a:spLocks noGrp="1" noChangeArrowheads="1"/>
          </p:cNvSpPr>
          <p:nvPr>
            <p:ph type="body" idx="1"/>
          </p:nvPr>
        </p:nvSpPr>
        <p:spPr>
          <a:noFill/>
          <a:ln/>
        </p:spPr>
        <p:txBody>
          <a:bodyPr/>
          <a:lstStyle/>
          <a:p>
            <a:pPr lvl="1">
              <a:lnSpc>
                <a:spcPct val="90000"/>
              </a:lnSpc>
            </a:pPr>
            <a:r>
              <a:rPr lang="en-US" altLang="en-US" sz="2500" dirty="0"/>
              <a:t>A network is a fluid, changing entity</a:t>
            </a:r>
          </a:p>
          <a:p>
            <a:pPr lvl="2">
              <a:lnSpc>
                <a:spcPct val="90000"/>
              </a:lnSpc>
            </a:pPr>
            <a:r>
              <a:rPr lang="en-US" altLang="en-US" sz="2100" dirty="0"/>
              <a:t>Without change, growth, adaptation are not possible</a:t>
            </a:r>
          </a:p>
          <a:p>
            <a:pPr lvl="2">
              <a:lnSpc>
                <a:spcPct val="90000"/>
              </a:lnSpc>
            </a:pPr>
            <a:r>
              <a:rPr lang="en-US" altLang="en-US" sz="2100" dirty="0"/>
              <a:t>It is through the process of change that new knowledge is discovered</a:t>
            </a:r>
          </a:p>
          <a:p>
            <a:pPr lvl="1">
              <a:lnSpc>
                <a:spcPct val="90000"/>
              </a:lnSpc>
            </a:pPr>
            <a:r>
              <a:rPr lang="en-US" altLang="en-US" sz="2500" dirty="0"/>
              <a:t>The creation of connections is a core function</a:t>
            </a:r>
          </a:p>
          <a:p>
            <a:pPr>
              <a:lnSpc>
                <a:spcPct val="90000"/>
              </a:lnSpc>
              <a:buFontTx/>
              <a:buNone/>
            </a:pPr>
            <a:endParaRPr lang="en-US" altLang="en-US" sz="2800" dirty="0"/>
          </a:p>
          <a:p>
            <a:pPr lvl="1">
              <a:lnSpc>
                <a:spcPct val="90000"/>
              </a:lnSpc>
            </a:pPr>
            <a:endParaRPr lang="en-US" altLang="en-US" sz="19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D752-9ABC-4FE0-83D9-CCE15134FB9F}"/>
              </a:ext>
            </a:extLst>
          </p:cNvPr>
          <p:cNvSpPr>
            <a:spLocks noGrp="1"/>
          </p:cNvSpPr>
          <p:nvPr>
            <p:ph type="title"/>
          </p:nvPr>
        </p:nvSpPr>
        <p:spPr/>
        <p:txBody>
          <a:bodyPr/>
          <a:lstStyle/>
          <a:p>
            <a:r>
              <a:rPr lang="en-US" altLang="en-US" dirty="0"/>
              <a:t>Desegregate</a:t>
            </a:r>
            <a:endParaRPr lang="en-US" dirty="0"/>
          </a:p>
        </p:txBody>
      </p:sp>
      <p:sp>
        <p:nvSpPr>
          <p:cNvPr id="3" name="Content Placeholder 2">
            <a:extLst>
              <a:ext uri="{FF2B5EF4-FFF2-40B4-BE49-F238E27FC236}">
                <a16:creationId xmlns:a16="http://schemas.microsoft.com/office/drawing/2014/main" id="{E9DD8C13-8E65-404F-BF78-2B96CB3F45EA}"/>
              </a:ext>
            </a:extLst>
          </p:cNvPr>
          <p:cNvSpPr>
            <a:spLocks noGrp="1"/>
          </p:cNvSpPr>
          <p:nvPr>
            <p:ph idx="1"/>
          </p:nvPr>
        </p:nvSpPr>
        <p:spPr/>
        <p:txBody>
          <a:bodyPr/>
          <a:lstStyle/>
          <a:p>
            <a:pPr lvl="1"/>
            <a:r>
              <a:rPr lang="en-US" altLang="en-US" sz="2500" dirty="0"/>
              <a:t>Example: Learning is not a Separate Domain</a:t>
            </a:r>
          </a:p>
          <a:p>
            <a:pPr lvl="2"/>
            <a:r>
              <a:rPr lang="en-US" altLang="en-US" sz="2100" dirty="0"/>
              <a:t>Do not need learning-specific tools, processes</a:t>
            </a:r>
          </a:p>
          <a:p>
            <a:pPr lvl="2"/>
            <a:r>
              <a:rPr lang="en-US" altLang="en-US" sz="2100" dirty="0"/>
              <a:t>Learning is a </a:t>
            </a:r>
            <a:r>
              <a:rPr lang="en-US" altLang="en-US" sz="2100" i="1" dirty="0"/>
              <a:t>part </a:t>
            </a:r>
            <a:r>
              <a:rPr lang="en-US" altLang="en-US" sz="2100" dirty="0"/>
              <a:t>of living, of work, of play</a:t>
            </a:r>
          </a:p>
          <a:p>
            <a:pPr lvl="2"/>
            <a:r>
              <a:rPr lang="en-US" altLang="en-US" sz="2100" dirty="0"/>
              <a:t>The </a:t>
            </a:r>
            <a:r>
              <a:rPr lang="en-US" altLang="en-US" sz="2100" i="1" dirty="0"/>
              <a:t>same </a:t>
            </a:r>
            <a:r>
              <a:rPr lang="en-US" altLang="en-US" sz="2100" dirty="0"/>
              <a:t>tools we use to perform day-to-day activities are the tools we use to learn</a:t>
            </a:r>
          </a:p>
          <a:p>
            <a:pPr lvl="1"/>
            <a:r>
              <a:rPr lang="en-US" altLang="en-US" sz="2500" dirty="0"/>
              <a:t>The Network as Infrastructure</a:t>
            </a:r>
          </a:p>
          <a:p>
            <a:pPr lvl="2"/>
            <a:r>
              <a:rPr lang="en-US" altLang="en-US" sz="2100" dirty="0"/>
              <a:t>Computing, communicating, not something we ‘go some place to do’</a:t>
            </a:r>
          </a:p>
          <a:p>
            <a:pPr lvl="2"/>
            <a:r>
              <a:rPr lang="en-US" altLang="en-US" sz="2100" dirty="0"/>
              <a:t>The idea of network resources as a utility, like electricity, like water, like telephones – the network is </a:t>
            </a:r>
            <a:r>
              <a:rPr lang="en-US" altLang="en-US" sz="2100" dirty="0" err="1"/>
              <a:t>everwhere</a:t>
            </a:r>
            <a:endParaRPr lang="en-US" altLang="en-US" sz="2100" dirty="0"/>
          </a:p>
          <a:p>
            <a:endParaRPr lang="en-US" dirty="0"/>
          </a:p>
        </p:txBody>
      </p:sp>
    </p:spTree>
    <p:extLst>
      <p:ext uri="{BB962C8B-B14F-4D97-AF65-F5344CB8AC3E}">
        <p14:creationId xmlns:p14="http://schemas.microsoft.com/office/powerpoint/2010/main" val="2072169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DD7E-D6A8-4EC5-B501-611CE7D3DBD1}"/>
              </a:ext>
            </a:extLst>
          </p:cNvPr>
          <p:cNvSpPr>
            <a:spLocks noGrp="1"/>
          </p:cNvSpPr>
          <p:nvPr>
            <p:ph type="title"/>
          </p:nvPr>
        </p:nvSpPr>
        <p:spPr/>
        <p:txBody>
          <a:bodyPr/>
          <a:lstStyle/>
          <a:p>
            <a:r>
              <a:rPr lang="en-US" dirty="0"/>
              <a:t>The Web of Science</a:t>
            </a:r>
          </a:p>
        </p:txBody>
      </p:sp>
      <p:sp>
        <p:nvSpPr>
          <p:cNvPr id="3" name="Content Placeholder 2">
            <a:extLst>
              <a:ext uri="{FF2B5EF4-FFF2-40B4-BE49-F238E27FC236}">
                <a16:creationId xmlns:a16="http://schemas.microsoft.com/office/drawing/2014/main" id="{A5BA7825-81C6-4BFB-8EE1-2121F074ED1C}"/>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13945A8B-039A-4EBE-8B6A-BA7218C98F09}"/>
              </a:ext>
            </a:extLst>
          </p:cNvPr>
          <p:cNvPicPr>
            <a:picLocks noChangeAspect="1"/>
          </p:cNvPicPr>
          <p:nvPr/>
        </p:nvPicPr>
        <p:blipFill>
          <a:blip r:embed="rId3"/>
          <a:srcRect t="21131" b="21131"/>
          <a:stretch>
            <a:fillRect/>
          </a:stretch>
        </p:blipFill>
        <p:spPr>
          <a:xfrm>
            <a:off x="628650" y="1825625"/>
            <a:ext cx="8096250" cy="4351338"/>
          </a:xfrm>
          <a:prstGeom prst="rect">
            <a:avLst/>
          </a:prstGeom>
        </p:spPr>
      </p:pic>
    </p:spTree>
    <p:extLst>
      <p:ext uri="{BB962C8B-B14F-4D97-AF65-F5344CB8AC3E}">
        <p14:creationId xmlns:p14="http://schemas.microsoft.com/office/powerpoint/2010/main" val="221706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3DD2-2EC5-4F70-9E90-583FB6533EC8}"/>
              </a:ext>
            </a:extLst>
          </p:cNvPr>
          <p:cNvSpPr>
            <a:spLocks noGrp="1"/>
          </p:cNvSpPr>
          <p:nvPr>
            <p:ph type="title"/>
          </p:nvPr>
        </p:nvSpPr>
        <p:spPr/>
        <p:txBody>
          <a:bodyPr/>
          <a:lstStyle/>
          <a:p>
            <a:r>
              <a:rPr lang="en-US" dirty="0"/>
              <a:t>The Art Network</a:t>
            </a:r>
          </a:p>
        </p:txBody>
      </p:sp>
      <p:pic>
        <p:nvPicPr>
          <p:cNvPr id="5" name="Content Placeholder 4" descr="A picture containing tree, light, colorful&#10;&#10;Description automatically generated">
            <a:extLst>
              <a:ext uri="{FF2B5EF4-FFF2-40B4-BE49-F238E27FC236}">
                <a16:creationId xmlns:a16="http://schemas.microsoft.com/office/drawing/2014/main" id="{232088A5-5095-4F54-BF33-9A3832536C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3363" y="1825625"/>
            <a:ext cx="7397274" cy="4351338"/>
          </a:xfrm>
        </p:spPr>
      </p:pic>
    </p:spTree>
    <p:extLst>
      <p:ext uri="{BB962C8B-B14F-4D97-AF65-F5344CB8AC3E}">
        <p14:creationId xmlns:p14="http://schemas.microsoft.com/office/powerpoint/2010/main" val="1591721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F814-22F0-464A-908A-20A95E747E1B}"/>
              </a:ext>
            </a:extLst>
          </p:cNvPr>
          <p:cNvSpPr>
            <a:spLocks noGrp="1"/>
          </p:cNvSpPr>
          <p:nvPr>
            <p:ph type="title"/>
          </p:nvPr>
        </p:nvSpPr>
        <p:spPr/>
        <p:txBody>
          <a:bodyPr/>
          <a:lstStyle/>
          <a:p>
            <a:r>
              <a:rPr lang="en-US" sz="4400" kern="1200" dirty="0">
                <a:solidFill>
                  <a:schemeClr val="tx1"/>
                </a:solidFill>
                <a:effectLst/>
                <a:latin typeface="+mj-lt"/>
                <a:ea typeface="+mj-ea"/>
                <a:cs typeface="+mj-cs"/>
              </a:rPr>
              <a:t>3. Interpreting Connectivism</a:t>
            </a:r>
            <a:endParaRPr lang="en-US" dirty="0"/>
          </a:p>
        </p:txBody>
      </p:sp>
      <p:sp>
        <p:nvSpPr>
          <p:cNvPr id="3" name="Content Placeholder 2">
            <a:extLst>
              <a:ext uri="{FF2B5EF4-FFF2-40B4-BE49-F238E27FC236}">
                <a16:creationId xmlns:a16="http://schemas.microsoft.com/office/drawing/2014/main" id="{9ABF80F2-9CAF-46C5-BD7F-0B1FCC8BFC1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5543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F8A3-ECAF-49FC-995F-B3E876273EBC}"/>
              </a:ext>
            </a:extLst>
          </p:cNvPr>
          <p:cNvSpPr>
            <a:spLocks noGrp="1"/>
          </p:cNvSpPr>
          <p:nvPr>
            <p:ph type="title"/>
          </p:nvPr>
        </p:nvSpPr>
        <p:spPr/>
        <p:txBody>
          <a:bodyPr/>
          <a:lstStyle/>
          <a:p>
            <a:r>
              <a:rPr lang="en-US" dirty="0"/>
              <a:t>Parsimony</a:t>
            </a:r>
          </a:p>
        </p:txBody>
      </p:sp>
      <p:sp>
        <p:nvSpPr>
          <p:cNvPr id="5" name="Content Placeholder 2">
            <a:extLst>
              <a:ext uri="{FF2B5EF4-FFF2-40B4-BE49-F238E27FC236}">
                <a16:creationId xmlns:a16="http://schemas.microsoft.com/office/drawing/2014/main" id="{5474C9C1-A806-4B5A-881D-9242172DC7B7}"/>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Network theory is established in multiple domains</a:t>
            </a:r>
          </a:p>
          <a:p>
            <a:pPr lvl="1"/>
            <a:r>
              <a:rPr lang="en-CA" sz="2800" dirty="0"/>
              <a:t>Foundation in mathematics, as graph theory</a:t>
            </a:r>
          </a:p>
          <a:p>
            <a:pPr lvl="1"/>
            <a:r>
              <a:rPr lang="en-CA" sz="2800" dirty="0"/>
              <a:t>Computer science – connectionism and neural networks</a:t>
            </a:r>
          </a:p>
          <a:p>
            <a:pPr lvl="1"/>
            <a:r>
              <a:rPr lang="en-CA" sz="2800" dirty="0"/>
              <a:t>Biology – ecology and ecosystems</a:t>
            </a:r>
          </a:p>
          <a:p>
            <a:pPr lvl="1"/>
            <a:r>
              <a:rPr lang="en-CA" sz="2800" dirty="0"/>
              <a:t>Sociology – social network analysis</a:t>
            </a:r>
          </a:p>
          <a:p>
            <a:pPr lvl="1"/>
            <a:r>
              <a:rPr lang="en-CA" sz="2800" dirty="0"/>
              <a:t>Physiology – perception, neuroscience</a:t>
            </a:r>
          </a:p>
          <a:p>
            <a:pPr lvl="1"/>
            <a:r>
              <a:rPr lang="en-CA" sz="2800" dirty="0"/>
              <a:t>Philosophy – information theory, distributed representation </a:t>
            </a:r>
          </a:p>
          <a:p>
            <a:pPr lvl="2"/>
            <a:endParaRPr lang="en-CA" dirty="0"/>
          </a:p>
        </p:txBody>
      </p:sp>
    </p:spTree>
    <p:extLst>
      <p:ext uri="{BB962C8B-B14F-4D97-AF65-F5344CB8AC3E}">
        <p14:creationId xmlns:p14="http://schemas.microsoft.com/office/powerpoint/2010/main" val="607534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87C4-6D73-4179-AD6B-764A4AC82E98}"/>
              </a:ext>
            </a:extLst>
          </p:cNvPr>
          <p:cNvSpPr>
            <a:spLocks noGrp="1"/>
          </p:cNvSpPr>
          <p:nvPr>
            <p:ph type="title"/>
          </p:nvPr>
        </p:nvSpPr>
        <p:spPr/>
        <p:txBody>
          <a:bodyPr/>
          <a:lstStyle/>
          <a:p>
            <a:r>
              <a:rPr lang="en-US" dirty="0"/>
              <a:t>Networks in the World</a:t>
            </a:r>
          </a:p>
        </p:txBody>
      </p:sp>
      <p:sp>
        <p:nvSpPr>
          <p:cNvPr id="4" name="Content Placeholder 2">
            <a:extLst>
              <a:ext uri="{FF2B5EF4-FFF2-40B4-BE49-F238E27FC236}">
                <a16:creationId xmlns:a16="http://schemas.microsoft.com/office/drawing/2014/main" id="{3CE3C70D-A2DF-44CA-9E13-28FA31562869}"/>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Networks in nature, such as the </a:t>
            </a:r>
            <a:r>
              <a:rPr lang="en-CA" dirty="0" err="1"/>
              <a:t>murmuration</a:t>
            </a:r>
            <a:endParaRPr lang="en-CA" dirty="0"/>
          </a:p>
          <a:p>
            <a:r>
              <a:rPr lang="en-CA" dirty="0"/>
              <a:t>Social organization, such as corporate networks, political networks</a:t>
            </a:r>
          </a:p>
          <a:p>
            <a:r>
              <a:rPr lang="en-CA" dirty="0"/>
              <a:t>Infrastructure, such as the electrical grid</a:t>
            </a:r>
          </a:p>
          <a:p>
            <a:r>
              <a:rPr lang="en-CA" dirty="0"/>
              <a:t>The internet, a worldwide information network</a:t>
            </a:r>
          </a:p>
          <a:p>
            <a:r>
              <a:rPr lang="en-CA" dirty="0"/>
              <a:t>Social networks, such as discussion boards, web sites, Facebook, Twitter</a:t>
            </a:r>
          </a:p>
          <a:p>
            <a:pPr marL="0" indent="0">
              <a:buNone/>
            </a:pPr>
            <a:endParaRPr lang="en-CA" dirty="0"/>
          </a:p>
        </p:txBody>
      </p:sp>
    </p:spTree>
    <p:extLst>
      <p:ext uri="{BB962C8B-B14F-4D97-AF65-F5344CB8AC3E}">
        <p14:creationId xmlns:p14="http://schemas.microsoft.com/office/powerpoint/2010/main" val="2642037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6EBA-C231-4D1A-8828-949EA5F34A8E}"/>
              </a:ext>
            </a:extLst>
          </p:cNvPr>
          <p:cNvSpPr>
            <a:spLocks noGrp="1"/>
          </p:cNvSpPr>
          <p:nvPr>
            <p:ph type="title"/>
          </p:nvPr>
        </p:nvSpPr>
        <p:spPr/>
        <p:txBody>
          <a:bodyPr/>
          <a:lstStyle/>
          <a:p>
            <a:r>
              <a:rPr lang="en-US" dirty="0"/>
              <a:t>A Theory for the Digital Age</a:t>
            </a:r>
          </a:p>
        </p:txBody>
      </p:sp>
      <p:sp>
        <p:nvSpPr>
          <p:cNvPr id="3" name="Content Placeholder 2">
            <a:extLst>
              <a:ext uri="{FF2B5EF4-FFF2-40B4-BE49-F238E27FC236}">
                <a16:creationId xmlns:a16="http://schemas.microsoft.com/office/drawing/2014/main" id="{8E96ECF3-7911-4A1E-A02F-269FE59217BB}"/>
              </a:ext>
            </a:extLst>
          </p:cNvPr>
          <p:cNvSpPr>
            <a:spLocks noGrp="1"/>
          </p:cNvSpPr>
          <p:nvPr>
            <p:ph idx="1"/>
          </p:nvPr>
        </p:nvSpPr>
        <p:spPr/>
        <p:txBody>
          <a:bodyPr/>
          <a:lstStyle/>
          <a:p>
            <a:pPr marL="0" indent="0">
              <a:buNone/>
            </a:pPr>
            <a:r>
              <a:rPr lang="en-US" dirty="0"/>
              <a:t>In December 2004, Siemens posted his first article on this new learning theory, “Connectivism: A Learning Theory for the Digital Age.” What does that mean?</a:t>
            </a:r>
          </a:p>
        </p:txBody>
      </p:sp>
      <p:pic>
        <p:nvPicPr>
          <p:cNvPr id="7" name="Picture 6">
            <a:extLst>
              <a:ext uri="{FF2B5EF4-FFF2-40B4-BE49-F238E27FC236}">
                <a16:creationId xmlns:a16="http://schemas.microsoft.com/office/drawing/2014/main" id="{93515173-FAFB-4C2D-A6B7-C36EFBD8881C}"/>
              </a:ext>
            </a:extLst>
          </p:cNvPr>
          <p:cNvPicPr>
            <a:picLocks noChangeAspect="1"/>
          </p:cNvPicPr>
          <p:nvPr/>
        </p:nvPicPr>
        <p:blipFill>
          <a:blip r:embed="rId3"/>
          <a:stretch>
            <a:fillRect/>
          </a:stretch>
        </p:blipFill>
        <p:spPr>
          <a:xfrm>
            <a:off x="766436" y="3049312"/>
            <a:ext cx="7388008" cy="3262587"/>
          </a:xfrm>
          <a:prstGeom prst="rect">
            <a:avLst/>
          </a:prstGeom>
        </p:spPr>
      </p:pic>
    </p:spTree>
    <p:extLst>
      <p:ext uri="{BB962C8B-B14F-4D97-AF65-F5344CB8AC3E}">
        <p14:creationId xmlns:p14="http://schemas.microsoft.com/office/powerpoint/2010/main" val="711307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7719-4DE5-489B-B1D2-84DC4236872E}"/>
              </a:ext>
            </a:extLst>
          </p:cNvPr>
          <p:cNvSpPr>
            <a:spLocks noGrp="1"/>
          </p:cNvSpPr>
          <p:nvPr>
            <p:ph type="title"/>
          </p:nvPr>
        </p:nvSpPr>
        <p:spPr/>
        <p:txBody>
          <a:bodyPr/>
          <a:lstStyle/>
          <a:p>
            <a:r>
              <a:rPr lang="en-US" sz="4400" kern="1200" dirty="0">
                <a:solidFill>
                  <a:schemeClr val="tx1"/>
                </a:solidFill>
                <a:effectLst/>
                <a:latin typeface="+mj-lt"/>
                <a:ea typeface="+mj-ea"/>
                <a:cs typeface="+mj-cs"/>
              </a:rPr>
              <a:t>What is Knowledge? </a:t>
            </a:r>
            <a:endParaRPr lang="en-US" dirty="0"/>
          </a:p>
        </p:txBody>
      </p:sp>
      <p:sp>
        <p:nvSpPr>
          <p:cNvPr id="3" name="Content Placeholder 2">
            <a:extLst>
              <a:ext uri="{FF2B5EF4-FFF2-40B4-BE49-F238E27FC236}">
                <a16:creationId xmlns:a16="http://schemas.microsoft.com/office/drawing/2014/main" id="{D3CF159F-4205-45F1-B8BF-D113EF6250AA}"/>
              </a:ext>
            </a:extLst>
          </p:cNvPr>
          <p:cNvSpPr>
            <a:spLocks noGrp="1"/>
          </p:cNvSpPr>
          <p:nvPr>
            <p:ph idx="1"/>
          </p:nvPr>
        </p:nvSpPr>
        <p:spPr/>
        <p:txBody>
          <a:bodyPr/>
          <a:lstStyle/>
          <a:p>
            <a:pPr marL="0" indent="0">
              <a:buNone/>
            </a:pPr>
            <a:r>
              <a:rPr lang="en-US" dirty="0"/>
              <a:t>Is it knowledge if the person memorizes the multiplication table or Pythagorean Theorem but never uses that information?</a:t>
            </a:r>
          </a:p>
        </p:txBody>
      </p:sp>
    </p:spTree>
    <p:extLst>
      <p:ext uri="{BB962C8B-B14F-4D97-AF65-F5344CB8AC3E}">
        <p14:creationId xmlns:p14="http://schemas.microsoft.com/office/powerpoint/2010/main" val="3416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EDA0-47EF-4501-BF54-914193D34BEF}"/>
              </a:ext>
            </a:extLst>
          </p:cNvPr>
          <p:cNvSpPr>
            <a:spLocks noGrp="1"/>
          </p:cNvSpPr>
          <p:nvPr>
            <p:ph type="title"/>
          </p:nvPr>
        </p:nvSpPr>
        <p:spPr/>
        <p:txBody>
          <a:bodyPr/>
          <a:lstStyle/>
          <a:p>
            <a:r>
              <a:rPr lang="en-US" dirty="0"/>
              <a:t>Black Box Theories</a:t>
            </a:r>
          </a:p>
        </p:txBody>
      </p:sp>
      <p:sp>
        <p:nvSpPr>
          <p:cNvPr id="3" name="Content Placeholder 2">
            <a:extLst>
              <a:ext uri="{FF2B5EF4-FFF2-40B4-BE49-F238E27FC236}">
                <a16:creationId xmlns:a16="http://schemas.microsoft.com/office/drawing/2014/main" id="{EE988EF5-C8BD-4153-A970-56C1775DB2E1}"/>
              </a:ext>
            </a:extLst>
          </p:cNvPr>
          <p:cNvSpPr>
            <a:spLocks noGrp="1"/>
          </p:cNvSpPr>
          <p:nvPr>
            <p:ph idx="1"/>
          </p:nvPr>
        </p:nvSpPr>
        <p:spPr>
          <a:xfrm>
            <a:off x="628650" y="4089861"/>
            <a:ext cx="7886700" cy="2087101"/>
          </a:xfrm>
        </p:spPr>
        <p:txBody>
          <a:bodyPr/>
          <a:lstStyle/>
          <a:p>
            <a:r>
              <a:rPr lang="en-US" dirty="0"/>
              <a:t>Connectivism seeks to look inside the black box to see </a:t>
            </a:r>
            <a:r>
              <a:rPr lang="en-US" i="1" dirty="0"/>
              <a:t>exactly</a:t>
            </a:r>
            <a:r>
              <a:rPr lang="en-US" dirty="0"/>
              <a:t> what is happening </a:t>
            </a:r>
          </a:p>
          <a:p>
            <a:r>
              <a:rPr lang="en-US" dirty="0"/>
              <a:t>It seeks to describe the physical (chemical and biological) processes that underlie learning</a:t>
            </a:r>
          </a:p>
        </p:txBody>
      </p:sp>
      <p:pic>
        <p:nvPicPr>
          <p:cNvPr id="7" name="Picture 6" descr="Graphical user interface, application&#10;&#10;Description automatically generated">
            <a:extLst>
              <a:ext uri="{FF2B5EF4-FFF2-40B4-BE49-F238E27FC236}">
                <a16:creationId xmlns:a16="http://schemas.microsoft.com/office/drawing/2014/main" id="{DDBA8789-9155-48D1-AC95-DAE637104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70" y="1583377"/>
            <a:ext cx="7614459" cy="2613796"/>
          </a:xfrm>
          <a:prstGeom prst="rect">
            <a:avLst/>
          </a:prstGeom>
        </p:spPr>
      </p:pic>
    </p:spTree>
    <p:extLst>
      <p:ext uri="{BB962C8B-B14F-4D97-AF65-F5344CB8AC3E}">
        <p14:creationId xmlns:p14="http://schemas.microsoft.com/office/powerpoint/2010/main" val="80538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7719-4DE5-489B-B1D2-84DC4236872E}"/>
              </a:ext>
            </a:extLst>
          </p:cNvPr>
          <p:cNvSpPr>
            <a:spLocks noGrp="1"/>
          </p:cNvSpPr>
          <p:nvPr>
            <p:ph type="title"/>
          </p:nvPr>
        </p:nvSpPr>
        <p:spPr/>
        <p:txBody>
          <a:bodyPr/>
          <a:lstStyle/>
          <a:p>
            <a:r>
              <a:rPr lang="en-US" sz="4400" kern="1200" dirty="0">
                <a:solidFill>
                  <a:schemeClr val="tx1"/>
                </a:solidFill>
                <a:effectLst/>
                <a:latin typeface="+mj-lt"/>
                <a:ea typeface="+mj-ea"/>
                <a:cs typeface="+mj-cs"/>
              </a:rPr>
              <a:t>Three Types of Knowledge</a:t>
            </a:r>
            <a:endParaRPr lang="en-US" dirty="0"/>
          </a:p>
        </p:txBody>
      </p:sp>
      <p:sp>
        <p:nvSpPr>
          <p:cNvPr id="3" name="Content Placeholder 2">
            <a:extLst>
              <a:ext uri="{FF2B5EF4-FFF2-40B4-BE49-F238E27FC236}">
                <a16:creationId xmlns:a16="http://schemas.microsoft.com/office/drawing/2014/main" id="{D3CF159F-4205-45F1-B8BF-D113EF6250AA}"/>
              </a:ext>
            </a:extLst>
          </p:cNvPr>
          <p:cNvSpPr>
            <a:spLocks noGrp="1"/>
          </p:cNvSpPr>
          <p:nvPr>
            <p:ph idx="1"/>
          </p:nvPr>
        </p:nvSpPr>
        <p:spPr/>
        <p:txBody>
          <a:bodyPr/>
          <a:lstStyle/>
          <a:p>
            <a:pPr marL="0" indent="0">
              <a:buNone/>
            </a:pPr>
            <a:r>
              <a:rPr lang="en-US" dirty="0"/>
              <a:t>Qualitative – based on figure or property</a:t>
            </a:r>
          </a:p>
          <a:p>
            <a:pPr marL="0" indent="0">
              <a:buNone/>
            </a:pPr>
            <a:r>
              <a:rPr lang="en-US" dirty="0"/>
              <a:t>Quantitative – based on mass or quantity</a:t>
            </a:r>
          </a:p>
          <a:p>
            <a:pPr marL="0" indent="0">
              <a:buNone/>
            </a:pPr>
            <a:r>
              <a:rPr lang="en-US" dirty="0"/>
              <a:t>Connective – based on organization or structure</a:t>
            </a:r>
          </a:p>
        </p:txBody>
      </p:sp>
      <p:pic>
        <p:nvPicPr>
          <p:cNvPr id="5" name="Picture 4" descr="Diagram&#10;&#10;Description automatically generated">
            <a:extLst>
              <a:ext uri="{FF2B5EF4-FFF2-40B4-BE49-F238E27FC236}">
                <a16:creationId xmlns:a16="http://schemas.microsoft.com/office/drawing/2014/main" id="{21C0F64A-962B-4070-8F08-32222B590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185" y="3429000"/>
            <a:ext cx="5162811" cy="3381641"/>
          </a:xfrm>
          <a:prstGeom prst="rect">
            <a:avLst/>
          </a:prstGeom>
        </p:spPr>
      </p:pic>
    </p:spTree>
    <p:extLst>
      <p:ext uri="{BB962C8B-B14F-4D97-AF65-F5344CB8AC3E}">
        <p14:creationId xmlns:p14="http://schemas.microsoft.com/office/powerpoint/2010/main" val="2075325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A26E-4C0B-497A-BB84-7FF8B1814F3E}"/>
              </a:ext>
            </a:extLst>
          </p:cNvPr>
          <p:cNvSpPr>
            <a:spLocks noGrp="1"/>
          </p:cNvSpPr>
          <p:nvPr>
            <p:ph type="title"/>
          </p:nvPr>
        </p:nvSpPr>
        <p:spPr/>
        <p:txBody>
          <a:bodyPr/>
          <a:lstStyle/>
          <a:p>
            <a:r>
              <a:rPr lang="en-US" dirty="0"/>
              <a:t>Emergence</a:t>
            </a:r>
          </a:p>
        </p:txBody>
      </p:sp>
      <p:sp>
        <p:nvSpPr>
          <p:cNvPr id="3" name="Content Placeholder 2">
            <a:extLst>
              <a:ext uri="{FF2B5EF4-FFF2-40B4-BE49-F238E27FC236}">
                <a16:creationId xmlns:a16="http://schemas.microsoft.com/office/drawing/2014/main" id="{918946AF-BDD6-4A17-8E58-3F69FF3CBDDA}"/>
              </a:ext>
            </a:extLst>
          </p:cNvPr>
          <p:cNvSpPr>
            <a:spLocks noGrp="1"/>
          </p:cNvSpPr>
          <p:nvPr>
            <p:ph idx="1"/>
          </p:nvPr>
        </p:nvSpPr>
        <p:spPr>
          <a:xfrm>
            <a:off x="628650" y="1825625"/>
            <a:ext cx="2891164" cy="4351338"/>
          </a:xfrm>
        </p:spPr>
        <p:txBody>
          <a:bodyPr/>
          <a:lstStyle/>
          <a:p>
            <a:pPr marL="0" indent="0">
              <a:buNone/>
            </a:pPr>
            <a:r>
              <a:rPr lang="en-US" dirty="0"/>
              <a:t>Connective knowledge is emergent</a:t>
            </a:r>
          </a:p>
        </p:txBody>
      </p:sp>
      <p:pic>
        <p:nvPicPr>
          <p:cNvPr id="5" name="Picture 4" descr="Background pattern&#10;&#10;Description automatically generated">
            <a:extLst>
              <a:ext uri="{FF2B5EF4-FFF2-40B4-BE49-F238E27FC236}">
                <a16:creationId xmlns:a16="http://schemas.microsoft.com/office/drawing/2014/main" id="{E33F04E9-6041-4E1D-8BF1-FFFDA407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692" y="1247971"/>
            <a:ext cx="4928992" cy="4928992"/>
          </a:xfrm>
          <a:prstGeom prst="rect">
            <a:avLst/>
          </a:prstGeom>
        </p:spPr>
      </p:pic>
    </p:spTree>
    <p:extLst>
      <p:ext uri="{BB962C8B-B14F-4D97-AF65-F5344CB8AC3E}">
        <p14:creationId xmlns:p14="http://schemas.microsoft.com/office/powerpoint/2010/main" val="1508392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DAAC-F126-4D9A-A9D7-041FDFCD9F8D}"/>
              </a:ext>
            </a:extLst>
          </p:cNvPr>
          <p:cNvSpPr>
            <a:spLocks noGrp="1"/>
          </p:cNvSpPr>
          <p:nvPr>
            <p:ph type="title"/>
          </p:nvPr>
        </p:nvSpPr>
        <p:spPr/>
        <p:txBody>
          <a:bodyPr/>
          <a:lstStyle/>
          <a:p>
            <a:r>
              <a:rPr lang="en-US" dirty="0"/>
              <a:t>Knowledge as recognition</a:t>
            </a:r>
          </a:p>
        </p:txBody>
      </p:sp>
      <p:sp>
        <p:nvSpPr>
          <p:cNvPr id="3" name="Content Placeholder 2">
            <a:extLst>
              <a:ext uri="{FF2B5EF4-FFF2-40B4-BE49-F238E27FC236}">
                <a16:creationId xmlns:a16="http://schemas.microsoft.com/office/drawing/2014/main" id="{CFF03E02-5772-4800-BFBB-83E279A4DF62}"/>
              </a:ext>
            </a:extLst>
          </p:cNvPr>
          <p:cNvSpPr>
            <a:spLocks noGrp="1"/>
          </p:cNvSpPr>
          <p:nvPr>
            <p:ph idx="1"/>
          </p:nvPr>
        </p:nvSpPr>
        <p:spPr/>
        <p:txBody>
          <a:bodyPr/>
          <a:lstStyle/>
          <a:p>
            <a:pPr marL="0" indent="0">
              <a:buNone/>
            </a:pPr>
            <a:r>
              <a:rPr lang="en-US" dirty="0"/>
              <a:t>Knowledge is a network phenomenon. To ‘know’ something is to be organized in a certain way, to exhibit patterns of connectivity. To ‘learn’ is to acquire certain patterns. This is as true for a community as it is for an individual</a:t>
            </a:r>
          </a:p>
        </p:txBody>
      </p:sp>
      <p:pic>
        <p:nvPicPr>
          <p:cNvPr id="5" name="Picture 4" descr="A picture containing text&#10;&#10;Description automatically generated">
            <a:extLst>
              <a:ext uri="{FF2B5EF4-FFF2-40B4-BE49-F238E27FC236}">
                <a16:creationId xmlns:a16="http://schemas.microsoft.com/office/drawing/2014/main" id="{55266095-2ED7-4177-9685-F0A6AA7B3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27" y="3882741"/>
            <a:ext cx="3872328" cy="2294222"/>
          </a:xfrm>
          <a:prstGeom prst="rect">
            <a:avLst/>
          </a:prstGeom>
        </p:spPr>
      </p:pic>
    </p:spTree>
    <p:extLst>
      <p:ext uri="{BB962C8B-B14F-4D97-AF65-F5344CB8AC3E}">
        <p14:creationId xmlns:p14="http://schemas.microsoft.com/office/powerpoint/2010/main" val="2213262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F686-55CE-4F0C-B992-2C8E9D1319E5}"/>
              </a:ext>
            </a:extLst>
          </p:cNvPr>
          <p:cNvSpPr>
            <a:spLocks noGrp="1"/>
          </p:cNvSpPr>
          <p:nvPr>
            <p:ph type="title"/>
          </p:nvPr>
        </p:nvSpPr>
        <p:spPr/>
        <p:txBody>
          <a:bodyPr/>
          <a:lstStyle/>
          <a:p>
            <a:r>
              <a:rPr lang="en-US" sz="4400" kern="1200" dirty="0">
                <a:solidFill>
                  <a:schemeClr val="tx1"/>
                </a:solidFill>
                <a:effectLst/>
                <a:latin typeface="+mj-lt"/>
                <a:ea typeface="+mj-ea"/>
                <a:cs typeface="+mj-cs"/>
              </a:rPr>
              <a:t>Literacy </a:t>
            </a:r>
            <a:endParaRPr lang="en-US" dirty="0"/>
          </a:p>
        </p:txBody>
      </p:sp>
      <p:sp>
        <p:nvSpPr>
          <p:cNvPr id="3" name="Content Placeholder 2">
            <a:extLst>
              <a:ext uri="{FF2B5EF4-FFF2-40B4-BE49-F238E27FC236}">
                <a16:creationId xmlns:a16="http://schemas.microsoft.com/office/drawing/2014/main" id="{4E68D6A8-80F7-4749-B59C-E9DCE2C64E2E}"/>
              </a:ext>
            </a:extLst>
          </p:cNvPr>
          <p:cNvSpPr>
            <a:spLocks noGrp="1"/>
          </p:cNvSpPr>
          <p:nvPr>
            <p:ph idx="1"/>
          </p:nvPr>
        </p:nvSpPr>
        <p:spPr/>
        <p:txBody>
          <a:bodyPr/>
          <a:lstStyle/>
          <a:p>
            <a:pPr marL="0" indent="0">
              <a:buNone/>
            </a:pPr>
            <a:r>
              <a:rPr lang="en-US" dirty="0"/>
              <a:t>A connectivist model of literacy isn’t about language, it’s about patterns.</a:t>
            </a:r>
          </a:p>
          <a:p>
            <a:pPr marL="0" indent="0">
              <a:buNone/>
            </a:pPr>
            <a:r>
              <a:rPr lang="en-US" dirty="0"/>
              <a:t>In my 'Speaking in </a:t>
            </a:r>
            <a:r>
              <a:rPr lang="en-US" dirty="0" err="1"/>
              <a:t>LOLcats'</a:t>
            </a:r>
            <a:r>
              <a:rPr lang="en-US" dirty="0"/>
              <a:t> presentation, I propose a six-element connectivist account of literacy, one that also includes elements of cognition, context and change.</a:t>
            </a:r>
          </a:p>
          <a:p>
            <a:pPr marL="0" indent="0">
              <a:buNone/>
            </a:pPr>
            <a:endParaRPr lang="en-US" dirty="0"/>
          </a:p>
        </p:txBody>
      </p:sp>
      <p:pic>
        <p:nvPicPr>
          <p:cNvPr id="5" name="Picture 4">
            <a:extLst>
              <a:ext uri="{FF2B5EF4-FFF2-40B4-BE49-F238E27FC236}">
                <a16:creationId xmlns:a16="http://schemas.microsoft.com/office/drawing/2014/main" id="{8D1CA73F-9624-4962-88C3-59E7FC7EB71D}"/>
              </a:ext>
            </a:extLst>
          </p:cNvPr>
          <p:cNvPicPr>
            <a:picLocks noChangeAspect="1"/>
          </p:cNvPicPr>
          <p:nvPr/>
        </p:nvPicPr>
        <p:blipFill>
          <a:blip r:embed="rId3"/>
          <a:stretch>
            <a:fillRect/>
          </a:stretch>
        </p:blipFill>
        <p:spPr>
          <a:xfrm>
            <a:off x="2893512" y="4001294"/>
            <a:ext cx="4264003" cy="2783897"/>
          </a:xfrm>
          <a:prstGeom prst="rect">
            <a:avLst/>
          </a:prstGeom>
        </p:spPr>
      </p:pic>
    </p:spTree>
    <p:extLst>
      <p:ext uri="{BB962C8B-B14F-4D97-AF65-F5344CB8AC3E}">
        <p14:creationId xmlns:p14="http://schemas.microsoft.com/office/powerpoint/2010/main" val="1773074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2CA-4A04-4B86-87F4-131C8B144FB9}"/>
              </a:ext>
            </a:extLst>
          </p:cNvPr>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Understanding new media</a:t>
            </a:r>
            <a:endParaRPr lang="en-US" dirty="0"/>
          </a:p>
        </p:txBody>
      </p:sp>
      <p:sp>
        <p:nvSpPr>
          <p:cNvPr id="4" name="Rectangle 7">
            <a:extLst>
              <a:ext uri="{FF2B5EF4-FFF2-40B4-BE49-F238E27FC236}">
                <a16:creationId xmlns:a16="http://schemas.microsoft.com/office/drawing/2014/main" id="{8343ECF3-AE8B-45C1-A2E5-6D93944C6E6E}"/>
              </a:ext>
            </a:extLst>
          </p:cNvPr>
          <p:cNvSpPr>
            <a:spLocks noChangeArrowheads="1"/>
          </p:cNvSpPr>
          <p:nvPr/>
        </p:nvSpPr>
        <p:spPr bwMode="auto">
          <a:xfrm>
            <a:off x="990600" y="1098550"/>
            <a:ext cx="485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Morris, Derrida and a little Lao Tzu</a:t>
            </a:r>
          </a:p>
        </p:txBody>
      </p:sp>
      <p:graphicFrame>
        <p:nvGraphicFramePr>
          <p:cNvPr id="5" name="Group 40">
            <a:extLst>
              <a:ext uri="{FF2B5EF4-FFF2-40B4-BE49-F238E27FC236}">
                <a16:creationId xmlns:a16="http://schemas.microsoft.com/office/drawing/2014/main" id="{88BE91DB-3CED-443D-BFFB-C4C1A4BA103A}"/>
              </a:ext>
            </a:extLst>
          </p:cNvPr>
          <p:cNvGraphicFramePr>
            <a:graphicFrameLocks noGrp="1"/>
          </p:cNvGraphicFramePr>
          <p:nvPr>
            <p:extLst>
              <p:ext uri="{D42A27DB-BD31-4B8C-83A1-F6EECF244321}">
                <p14:modId xmlns:p14="http://schemas.microsoft.com/office/powerpoint/2010/main" val="2810562237"/>
              </p:ext>
            </p:extLst>
          </p:nvPr>
        </p:nvGraphicFramePr>
        <p:xfrm>
          <a:off x="1143000" y="1708150"/>
          <a:ext cx="6858000" cy="4064001"/>
        </p:xfrm>
        <a:graphic>
          <a:graphicData uri="http://schemas.openxmlformats.org/drawingml/2006/table">
            <a:tbl>
              <a:tblPr>
                <a:tableStyleId>{5940675A-B579-460E-94D1-54222C63F5DA}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13541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dirty="0">
                          <a:ln>
                            <a:noFill/>
                          </a:ln>
                          <a:effectLst/>
                        </a:rPr>
                        <a:t>Syntax</a:t>
                      </a:r>
                      <a:endParaRPr kumimoji="0" lang="en-US" sz="2800" b="0" i="0" u="none" strike="noStrike" cap="none" normalizeH="0" baseline="0" dirty="0">
                        <a:ln>
                          <a:noFill/>
                        </a:ln>
                        <a:solidFill>
                          <a:schemeClr val="bg1"/>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dirty="0">
                          <a:ln>
                            <a:noFill/>
                          </a:ln>
                          <a:effectLst/>
                        </a:rPr>
                        <a:t>Cognition</a:t>
                      </a:r>
                      <a:endParaRPr kumimoji="0" lang="en-US" sz="2800" b="0" i="0" u="none" strike="noStrike" cap="none" normalizeH="0" baseline="0" dirty="0">
                        <a:ln>
                          <a:noFill/>
                        </a:ln>
                        <a:solidFill>
                          <a:schemeClr val="bg1"/>
                        </a:solidFill>
                        <a:effectLst/>
                        <a:latin typeface="Calibri" pitchFamily="34" charset="0"/>
                      </a:endParaRPr>
                    </a:p>
                  </a:txBody>
                  <a:tcPr anchor="ctr" horzOverflow="overflow"/>
                </a:tc>
                <a:extLst>
                  <a:ext uri="{0D108BD9-81ED-4DB2-BD59-A6C34878D82A}">
                    <a16:rowId xmlns:a16="http://schemas.microsoft.com/office/drawing/2014/main" val="10000"/>
                  </a:ext>
                </a:extLst>
              </a:tr>
              <a:tr h="1355725">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dirty="0">
                          <a:ln>
                            <a:noFill/>
                          </a:ln>
                          <a:effectLst/>
                        </a:rPr>
                        <a:t>Semantics</a:t>
                      </a:r>
                      <a:endParaRPr kumimoji="0" lang="en-US" sz="2800" b="0" i="0" u="none" strike="noStrike" cap="none" normalizeH="0" baseline="0" dirty="0">
                        <a:ln>
                          <a:noFill/>
                        </a:ln>
                        <a:solidFill>
                          <a:schemeClr val="bg1"/>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dirty="0">
                          <a:ln>
                            <a:noFill/>
                          </a:ln>
                          <a:effectLst/>
                        </a:rPr>
                        <a:t>Context</a:t>
                      </a:r>
                      <a:endParaRPr kumimoji="0" lang="en-US" sz="2800" b="0" i="0" u="none" strike="noStrike" cap="none" normalizeH="0" baseline="0" dirty="0">
                        <a:ln>
                          <a:noFill/>
                        </a:ln>
                        <a:solidFill>
                          <a:schemeClr val="bg1"/>
                        </a:solidFill>
                        <a:effectLst/>
                        <a:latin typeface="Calibri" pitchFamily="34" charset="0"/>
                      </a:endParaRPr>
                    </a:p>
                  </a:txBody>
                  <a:tcPr anchor="ctr" horzOverflow="overflow"/>
                </a:tc>
                <a:extLst>
                  <a:ext uri="{0D108BD9-81ED-4DB2-BD59-A6C34878D82A}">
                    <a16:rowId xmlns:a16="http://schemas.microsoft.com/office/drawing/2014/main" val="10001"/>
                  </a:ext>
                </a:extLst>
              </a:tr>
              <a:tr h="13541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a:ln>
                            <a:noFill/>
                          </a:ln>
                          <a:effectLst/>
                        </a:rPr>
                        <a:t>Pragmatics</a:t>
                      </a:r>
                      <a:endParaRPr kumimoji="0" lang="en-US" sz="2800" b="0" i="0" u="none" strike="noStrike" cap="none" normalizeH="0" baseline="0">
                        <a:ln>
                          <a:noFill/>
                        </a:ln>
                        <a:solidFill>
                          <a:schemeClr val="bg1"/>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u="none" strike="noStrike" cap="none" normalizeH="0" baseline="0" dirty="0">
                          <a:ln>
                            <a:noFill/>
                          </a:ln>
                          <a:effectLst/>
                        </a:rPr>
                        <a:t>Change</a:t>
                      </a:r>
                      <a:endParaRPr kumimoji="0" lang="en-US" sz="2800" b="0" i="0" u="none" strike="noStrike" cap="none" normalizeH="0" baseline="0" dirty="0">
                        <a:ln>
                          <a:noFill/>
                        </a:ln>
                        <a:solidFill>
                          <a:schemeClr val="bg1"/>
                        </a:solidFill>
                        <a:effectLst/>
                        <a:latin typeface="Calibri" pitchFamily="34" charset="0"/>
                      </a:endParaRPr>
                    </a:p>
                  </a:txBody>
                  <a:tcPr anchor="ctr" horzOverflow="overflow"/>
                </a:tc>
                <a:extLst>
                  <a:ext uri="{0D108BD9-81ED-4DB2-BD59-A6C34878D82A}">
                    <a16:rowId xmlns:a16="http://schemas.microsoft.com/office/drawing/2014/main" val="10002"/>
                  </a:ext>
                </a:extLst>
              </a:tr>
            </a:tbl>
          </a:graphicData>
        </a:graphic>
      </p:graphicFrame>
      <p:sp>
        <p:nvSpPr>
          <p:cNvPr id="6" name="Text Box 41">
            <a:extLst>
              <a:ext uri="{FF2B5EF4-FFF2-40B4-BE49-F238E27FC236}">
                <a16:creationId xmlns:a16="http://schemas.microsoft.com/office/drawing/2014/main" id="{D639AE9A-3855-4256-A035-BE10821951F8}"/>
              </a:ext>
            </a:extLst>
          </p:cNvPr>
          <p:cNvSpPr txBox="1">
            <a:spLocks noChangeArrowheads="1"/>
          </p:cNvSpPr>
          <p:nvPr/>
        </p:nvSpPr>
        <p:spPr bwMode="auto">
          <a:xfrm>
            <a:off x="1066800" y="6051550"/>
            <a:ext cx="662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We need this frame because (as Jukes said) if we aren’t looking for these things, we just won’t see them. </a:t>
            </a:r>
          </a:p>
        </p:txBody>
      </p:sp>
    </p:spTree>
    <p:extLst>
      <p:ext uri="{BB962C8B-B14F-4D97-AF65-F5344CB8AC3E}">
        <p14:creationId xmlns:p14="http://schemas.microsoft.com/office/powerpoint/2010/main" val="1940418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008B-860C-4D25-BFE0-B66E746CDC1D}"/>
              </a:ext>
            </a:extLst>
          </p:cNvPr>
          <p:cNvSpPr>
            <a:spLocks noGrp="1"/>
          </p:cNvSpPr>
          <p:nvPr>
            <p:ph type="title"/>
          </p:nvPr>
        </p:nvSpPr>
        <p:spPr/>
        <p:txBody>
          <a:bodyPr/>
          <a:lstStyle/>
          <a:p>
            <a:r>
              <a:rPr lang="en-US" altLang="en-US" dirty="0"/>
              <a:t>Syntax</a:t>
            </a:r>
            <a:br>
              <a:rPr lang="en-US" altLang="en-US" dirty="0"/>
            </a:br>
            <a:endParaRPr lang="en-US" dirty="0"/>
          </a:p>
        </p:txBody>
      </p:sp>
      <p:sp>
        <p:nvSpPr>
          <p:cNvPr id="4" name="Text Box 18">
            <a:extLst>
              <a:ext uri="{FF2B5EF4-FFF2-40B4-BE49-F238E27FC236}">
                <a16:creationId xmlns:a16="http://schemas.microsoft.com/office/drawing/2014/main" id="{A11A9BF9-7F3B-4A0F-A550-08B67890E933}"/>
              </a:ext>
            </a:extLst>
          </p:cNvPr>
          <p:cNvSpPr txBox="1">
            <a:spLocks noChangeArrowheads="1"/>
          </p:cNvSpPr>
          <p:nvPr/>
        </p:nvSpPr>
        <p:spPr bwMode="auto">
          <a:xfrm>
            <a:off x="533400" y="4953000"/>
            <a:ext cx="739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latin typeface="Calibri" panose="020F0502020204030204" pitchFamily="34" charset="0"/>
              </a:rPr>
              <a:t>Forms: archetypes? Platonic ideals?</a:t>
            </a:r>
          </a:p>
          <a:p>
            <a:pPr eaLnBrk="1" hangingPunct="1"/>
            <a:r>
              <a:rPr lang="en-US" altLang="en-US" sz="2400">
                <a:latin typeface="Calibri" panose="020F0502020204030204" pitchFamily="34" charset="0"/>
              </a:rPr>
              <a:t>Rules: grammar = logical syntax</a:t>
            </a:r>
          </a:p>
          <a:p>
            <a:pPr eaLnBrk="1" hangingPunct="1"/>
            <a:r>
              <a:rPr lang="en-US" altLang="en-US" sz="2400">
                <a:latin typeface="Calibri" panose="020F0502020204030204" pitchFamily="34" charset="0"/>
              </a:rPr>
              <a:t>Operations: procedures, motor skills</a:t>
            </a:r>
          </a:p>
          <a:p>
            <a:pPr eaLnBrk="1" hangingPunct="1"/>
            <a:r>
              <a:rPr lang="en-US" altLang="en-US" sz="2400">
                <a:latin typeface="Calibri" panose="020F0502020204030204" pitchFamily="34" charset="0"/>
              </a:rPr>
              <a:t>Patterns: regularities, substitutivity (eggcorns, tropes)</a:t>
            </a:r>
          </a:p>
          <a:p>
            <a:pPr eaLnBrk="1" hangingPunct="1"/>
            <a:r>
              <a:rPr lang="en-US" altLang="en-US" sz="2400">
                <a:latin typeface="Calibri" panose="020F0502020204030204" pitchFamily="34" charset="0"/>
              </a:rPr>
              <a:t>Similarities: Tversky - properties, etc</a:t>
            </a:r>
            <a:endParaRPr lang="en-US" altLang="en-US"/>
          </a:p>
        </p:txBody>
      </p:sp>
      <p:sp>
        <p:nvSpPr>
          <p:cNvPr id="5" name="Text Box 19">
            <a:extLst>
              <a:ext uri="{FF2B5EF4-FFF2-40B4-BE49-F238E27FC236}">
                <a16:creationId xmlns:a16="http://schemas.microsoft.com/office/drawing/2014/main" id="{5D11522E-EBA4-4807-BB27-22786D7B3E37}"/>
              </a:ext>
            </a:extLst>
          </p:cNvPr>
          <p:cNvSpPr txBox="1">
            <a:spLocks noChangeArrowheads="1"/>
          </p:cNvSpPr>
          <p:nvPr/>
        </p:nvSpPr>
        <p:spPr bwMode="auto">
          <a:xfrm>
            <a:off x="1295400" y="1295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Not just rules and grammar</a:t>
            </a:r>
          </a:p>
        </p:txBody>
      </p:sp>
      <p:pic>
        <p:nvPicPr>
          <p:cNvPr id="6" name="Picture 20" descr="syntax">
            <a:extLst>
              <a:ext uri="{FF2B5EF4-FFF2-40B4-BE49-F238E27FC236}">
                <a16:creationId xmlns:a16="http://schemas.microsoft.com/office/drawing/2014/main" id="{854B2801-EA4F-49CF-AB1E-A75E75F71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0071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239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B9EE-0BD3-4D6E-9B83-A05999C58875}"/>
              </a:ext>
            </a:extLst>
          </p:cNvPr>
          <p:cNvSpPr>
            <a:spLocks noGrp="1"/>
          </p:cNvSpPr>
          <p:nvPr>
            <p:ph type="title"/>
          </p:nvPr>
        </p:nvSpPr>
        <p:spPr/>
        <p:txBody>
          <a:bodyPr/>
          <a:lstStyle/>
          <a:p>
            <a:r>
              <a:rPr lang="en-US" altLang="en-US" dirty="0"/>
              <a:t>Semantics</a:t>
            </a:r>
            <a:br>
              <a:rPr lang="en-US" altLang="en-US" dirty="0"/>
            </a:br>
            <a:endParaRPr lang="en-US" dirty="0"/>
          </a:p>
        </p:txBody>
      </p:sp>
      <p:sp>
        <p:nvSpPr>
          <p:cNvPr id="4" name="Text Box 3">
            <a:extLst>
              <a:ext uri="{FF2B5EF4-FFF2-40B4-BE49-F238E27FC236}">
                <a16:creationId xmlns:a16="http://schemas.microsoft.com/office/drawing/2014/main" id="{42C960B4-EB99-4DC3-964A-0B49CBC4E13B}"/>
              </a:ext>
            </a:extLst>
          </p:cNvPr>
          <p:cNvSpPr txBox="1">
            <a:spLocks noChangeArrowheads="1"/>
          </p:cNvSpPr>
          <p:nvPr/>
        </p:nvSpPr>
        <p:spPr bwMode="auto">
          <a:xfrm>
            <a:off x="304800" y="4953000"/>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 </a:t>
            </a:r>
            <a:r>
              <a:rPr lang="en-US" altLang="en-US" sz="2400">
                <a:latin typeface="Calibri" panose="020F0502020204030204" pitchFamily="34" charset="0"/>
              </a:rPr>
              <a:t>Sense and reference (connotation and denotation)</a:t>
            </a:r>
          </a:p>
          <a:p>
            <a:pPr eaLnBrk="1" hangingPunct="1"/>
            <a:r>
              <a:rPr lang="en-US" altLang="en-US" sz="2400">
                <a:latin typeface="Calibri" panose="020F0502020204030204" pitchFamily="34" charset="0"/>
              </a:rPr>
              <a:t>- Interpretation (Eg. In probability, Carnap - logical space; Reichenbach - frequency; Ramsey - wagering / strength of belief)</a:t>
            </a:r>
          </a:p>
          <a:p>
            <a:pPr eaLnBrk="1" hangingPunct="1"/>
            <a:r>
              <a:rPr lang="en-US" altLang="en-US" sz="2400">
                <a:latin typeface="Calibri" panose="020F0502020204030204" pitchFamily="34" charset="0"/>
              </a:rPr>
              <a:t>- Forms of association: Hebbian, contiguity, back-prop, Boltzmann </a:t>
            </a:r>
          </a:p>
          <a:p>
            <a:pPr eaLnBrk="1" hangingPunct="1"/>
            <a:r>
              <a:rPr lang="en-US" altLang="en-US" sz="2400">
                <a:latin typeface="Calibri" panose="020F0502020204030204" pitchFamily="34" charset="0"/>
              </a:rPr>
              <a:t>- Decisions and decision theory: voting / consensus / emergence</a:t>
            </a:r>
          </a:p>
        </p:txBody>
      </p:sp>
      <p:sp>
        <p:nvSpPr>
          <p:cNvPr id="5" name="Text Box 4">
            <a:extLst>
              <a:ext uri="{FF2B5EF4-FFF2-40B4-BE49-F238E27FC236}">
                <a16:creationId xmlns:a16="http://schemas.microsoft.com/office/drawing/2014/main" id="{DE7710C2-A131-48DD-9C48-19131E463436}"/>
              </a:ext>
            </a:extLst>
          </p:cNvPr>
          <p:cNvSpPr txBox="1">
            <a:spLocks noChangeArrowheads="1"/>
          </p:cNvSpPr>
          <p:nvPr/>
        </p:nvSpPr>
        <p:spPr bwMode="auto">
          <a:xfrm>
            <a:off x="1143000" y="121920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latin typeface="Calibri" panose="020F0502020204030204" pitchFamily="34" charset="0"/>
              </a:rPr>
              <a:t>theories of truth / meaning / purpose / goal</a:t>
            </a:r>
            <a:endParaRPr lang="en-US" altLang="en-US" sz="2800"/>
          </a:p>
        </p:txBody>
      </p:sp>
      <p:pic>
        <p:nvPicPr>
          <p:cNvPr id="6" name="Picture 6" descr="semantics">
            <a:extLst>
              <a:ext uri="{FF2B5EF4-FFF2-40B4-BE49-F238E27FC236}">
                <a16:creationId xmlns:a16="http://schemas.microsoft.com/office/drawing/2014/main" id="{68205BAB-EBD3-4E25-A7BE-0C3CD6DF5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39624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A1BCD64F-FA40-4FD1-B94E-3C8A39649D87}"/>
              </a:ext>
            </a:extLst>
          </p:cNvPr>
          <p:cNvSpPr>
            <a:spLocks noChangeArrowheads="1"/>
          </p:cNvSpPr>
          <p:nvPr/>
        </p:nvSpPr>
        <p:spPr bwMode="auto">
          <a:xfrm>
            <a:off x="3124200" y="4800600"/>
            <a:ext cx="3344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hlinkClick r:id="rId3">
                  <a:extLst>
                    <a:ext uri="{A12FA001-AC4F-418D-AE19-62706E023703}">
                      <ahyp:hlinkClr xmlns:ahyp="http://schemas.microsoft.com/office/drawing/2018/hyperlinkcolor" val="tx"/>
                    </a:ext>
                  </a:extLst>
                </a:hlinkClick>
              </a:rPr>
              <a:t>http://www.cs.cmu.edu/~tom7/csnotes/fall02/semantics.gif</a:t>
            </a:r>
            <a:r>
              <a:rPr lang="en-US" altLang="en-US" sz="1000">
                <a:latin typeface="Calibri" panose="020F0502020204030204" pitchFamily="34" charset="0"/>
              </a:rPr>
              <a:t> </a:t>
            </a:r>
          </a:p>
        </p:txBody>
      </p:sp>
    </p:spTree>
    <p:extLst>
      <p:ext uri="{BB962C8B-B14F-4D97-AF65-F5344CB8AC3E}">
        <p14:creationId xmlns:p14="http://schemas.microsoft.com/office/powerpoint/2010/main" val="3733783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8C63-2AAE-4058-BC6A-3CAA0438036F}"/>
              </a:ext>
            </a:extLst>
          </p:cNvPr>
          <p:cNvSpPr>
            <a:spLocks noGrp="1"/>
          </p:cNvSpPr>
          <p:nvPr>
            <p:ph type="title"/>
          </p:nvPr>
        </p:nvSpPr>
        <p:spPr/>
        <p:txBody>
          <a:bodyPr/>
          <a:lstStyle/>
          <a:p>
            <a:r>
              <a:rPr lang="en-US" altLang="en-US" dirty="0"/>
              <a:t>Pragmatics</a:t>
            </a:r>
            <a:br>
              <a:rPr lang="en-US" altLang="en-US" dirty="0"/>
            </a:br>
            <a:endParaRPr lang="en-US" dirty="0"/>
          </a:p>
        </p:txBody>
      </p:sp>
      <p:sp>
        <p:nvSpPr>
          <p:cNvPr id="3" name="Content Placeholder 2">
            <a:extLst>
              <a:ext uri="{FF2B5EF4-FFF2-40B4-BE49-F238E27FC236}">
                <a16:creationId xmlns:a16="http://schemas.microsoft.com/office/drawing/2014/main" id="{C4335B29-5081-4D2C-A219-2A6B64CE3630}"/>
              </a:ext>
            </a:extLst>
          </p:cNvPr>
          <p:cNvSpPr>
            <a:spLocks noGrp="1"/>
          </p:cNvSpPr>
          <p:nvPr>
            <p:ph idx="1"/>
          </p:nvPr>
        </p:nvSpPr>
        <p:spPr/>
        <p:txBody>
          <a:bodyPr/>
          <a:lstStyle/>
          <a:p>
            <a:endParaRPr lang="en-US"/>
          </a:p>
        </p:txBody>
      </p:sp>
      <p:sp>
        <p:nvSpPr>
          <p:cNvPr id="4" name="Text Box 3">
            <a:extLst>
              <a:ext uri="{FF2B5EF4-FFF2-40B4-BE49-F238E27FC236}">
                <a16:creationId xmlns:a16="http://schemas.microsoft.com/office/drawing/2014/main" id="{AC5A5FF7-D5AA-4CD7-A788-CF55050E456C}"/>
              </a:ext>
            </a:extLst>
          </p:cNvPr>
          <p:cNvSpPr txBox="1">
            <a:spLocks noChangeArrowheads="1"/>
          </p:cNvSpPr>
          <p:nvPr/>
        </p:nvSpPr>
        <p:spPr bwMode="auto">
          <a:xfrm>
            <a:off x="533400" y="4724400"/>
            <a:ext cx="8305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endParaRPr lang="en-US" altLang="en-US" dirty="0">
              <a:latin typeface="Calibri" panose="020F0502020204030204" pitchFamily="34" charset="0"/>
            </a:endParaRPr>
          </a:p>
          <a:p>
            <a:pPr eaLnBrk="1" hangingPunct="1">
              <a:buFontTx/>
              <a:buChar char="•"/>
            </a:pPr>
            <a:r>
              <a:rPr lang="en-US" altLang="en-US" sz="2400" dirty="0">
                <a:latin typeface="Calibri" panose="020F0502020204030204" pitchFamily="34" charset="0"/>
              </a:rPr>
              <a:t> Speech acts (J.L. Austin, Searle) </a:t>
            </a:r>
            <a:r>
              <a:rPr lang="en-US" altLang="en-US" sz="2400" dirty="0" err="1">
                <a:latin typeface="Calibri" panose="020F0502020204030204" pitchFamily="34" charset="0"/>
              </a:rPr>
              <a:t>assertives</a:t>
            </a:r>
            <a:r>
              <a:rPr lang="en-US" altLang="en-US" sz="2400" dirty="0">
                <a:latin typeface="Calibri" panose="020F0502020204030204" pitchFamily="34" charset="0"/>
              </a:rPr>
              <a:t>, directives, </a:t>
            </a:r>
            <a:r>
              <a:rPr lang="en-US" altLang="en-US" sz="2400" dirty="0" err="1">
                <a:latin typeface="Calibri" panose="020F0502020204030204" pitchFamily="34" charset="0"/>
              </a:rPr>
              <a:t>commissives</a:t>
            </a:r>
            <a:r>
              <a:rPr lang="en-US" altLang="en-US" sz="2400" dirty="0">
                <a:latin typeface="Calibri" panose="020F0502020204030204" pitchFamily="34" charset="0"/>
              </a:rPr>
              <a:t>, </a:t>
            </a:r>
            <a:r>
              <a:rPr lang="en-US" altLang="en-US" sz="2400" dirty="0" err="1">
                <a:latin typeface="Calibri" panose="020F0502020204030204" pitchFamily="34" charset="0"/>
              </a:rPr>
              <a:t>expressives</a:t>
            </a:r>
            <a:r>
              <a:rPr lang="en-US" altLang="en-US" sz="2400" dirty="0">
                <a:latin typeface="Calibri" panose="020F0502020204030204" pitchFamily="34" charset="0"/>
              </a:rPr>
              <a:t>, declarations (but also - harmful acts, harassment, </a:t>
            </a:r>
            <a:r>
              <a:rPr lang="en-US" altLang="en-US" sz="2400" dirty="0" err="1">
                <a:latin typeface="Calibri" panose="020F0502020204030204" pitchFamily="34" charset="0"/>
              </a:rPr>
              <a:t>etc</a:t>
            </a:r>
            <a:r>
              <a:rPr lang="en-US" altLang="en-US" sz="2400" dirty="0">
                <a:latin typeface="Calibri" panose="020F0502020204030204" pitchFamily="34" charset="0"/>
              </a:rPr>
              <a:t>)</a:t>
            </a:r>
          </a:p>
          <a:p>
            <a:pPr eaLnBrk="1" hangingPunct="1">
              <a:buFontTx/>
              <a:buChar char="•"/>
            </a:pPr>
            <a:r>
              <a:rPr lang="en-US" altLang="en-US" sz="2400" dirty="0">
                <a:latin typeface="Calibri" panose="020F0502020204030204" pitchFamily="34" charset="0"/>
              </a:rPr>
              <a:t> Interrogation (Heidegger) and presupposition</a:t>
            </a:r>
          </a:p>
          <a:p>
            <a:pPr eaLnBrk="1" hangingPunct="1">
              <a:buFontTx/>
              <a:buChar char="•"/>
            </a:pPr>
            <a:r>
              <a:rPr lang="en-US" altLang="en-US" sz="2400" dirty="0">
                <a:latin typeface="Calibri" panose="020F0502020204030204" pitchFamily="34" charset="0"/>
              </a:rPr>
              <a:t> Meaning (Wittgenstein - meaning is use)</a:t>
            </a:r>
            <a:endParaRPr lang="en-US" altLang="en-US" dirty="0">
              <a:latin typeface="Calibri" panose="020F0502020204030204" pitchFamily="34" charset="0"/>
            </a:endParaRPr>
          </a:p>
          <a:p>
            <a:pPr eaLnBrk="1" hangingPunct="1">
              <a:buFontTx/>
              <a:buChar char="•"/>
            </a:pPr>
            <a:endParaRPr lang="en-US" altLang="en-US" dirty="0">
              <a:solidFill>
                <a:srgbClr val="FFFFFF"/>
              </a:solidFill>
              <a:latin typeface="Calibri" panose="020F0502020204030204" pitchFamily="34" charset="0"/>
            </a:endParaRPr>
          </a:p>
        </p:txBody>
      </p:sp>
      <p:sp>
        <p:nvSpPr>
          <p:cNvPr id="5" name="Text Box 4">
            <a:extLst>
              <a:ext uri="{FF2B5EF4-FFF2-40B4-BE49-F238E27FC236}">
                <a16:creationId xmlns:a16="http://schemas.microsoft.com/office/drawing/2014/main" id="{2F7B6C86-A44C-4CEC-8BB8-C8CE1F1BF2F6}"/>
              </a:ext>
            </a:extLst>
          </p:cNvPr>
          <p:cNvSpPr txBox="1">
            <a:spLocks noChangeArrowheads="1"/>
          </p:cNvSpPr>
          <p:nvPr/>
        </p:nvSpPr>
        <p:spPr bwMode="auto">
          <a:xfrm>
            <a:off x="1219200" y="990600"/>
            <a:ext cx="685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a:latin typeface="Calibri" panose="020F0502020204030204" pitchFamily="34" charset="0"/>
              </a:rPr>
              <a:t>use, actions, impact</a:t>
            </a:r>
            <a:endParaRPr lang="en-US" altLang="en-US" sz="3600"/>
          </a:p>
        </p:txBody>
      </p:sp>
      <p:pic>
        <p:nvPicPr>
          <p:cNvPr id="6" name="Picture 8" descr="chp_langhead">
            <a:extLst>
              <a:ext uri="{FF2B5EF4-FFF2-40B4-BE49-F238E27FC236}">
                <a16:creationId xmlns:a16="http://schemas.microsoft.com/office/drawing/2014/main" id="{4D18CB53-8D8D-4F79-9670-7500D19FE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48498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654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A2DA-4992-4AF9-9AB5-5F800C8EE989}"/>
              </a:ext>
            </a:extLst>
          </p:cNvPr>
          <p:cNvSpPr>
            <a:spLocks noGrp="1"/>
          </p:cNvSpPr>
          <p:nvPr>
            <p:ph type="title"/>
          </p:nvPr>
        </p:nvSpPr>
        <p:spPr/>
        <p:txBody>
          <a:bodyPr/>
          <a:lstStyle/>
          <a:p>
            <a:r>
              <a:rPr lang="en-US" altLang="en-US" dirty="0"/>
              <a:t>Cognition</a:t>
            </a:r>
            <a:br>
              <a:rPr lang="en-US" altLang="en-US" dirty="0"/>
            </a:br>
            <a:endParaRPr lang="en-US" dirty="0"/>
          </a:p>
        </p:txBody>
      </p:sp>
      <p:sp>
        <p:nvSpPr>
          <p:cNvPr id="4" name="Text Box 3">
            <a:extLst>
              <a:ext uri="{FF2B5EF4-FFF2-40B4-BE49-F238E27FC236}">
                <a16:creationId xmlns:a16="http://schemas.microsoft.com/office/drawing/2014/main" id="{105A985D-C76A-438A-93CE-2041D25116FB}"/>
              </a:ext>
            </a:extLst>
          </p:cNvPr>
          <p:cNvSpPr txBox="1">
            <a:spLocks noChangeArrowheads="1"/>
          </p:cNvSpPr>
          <p:nvPr/>
        </p:nvSpPr>
        <p:spPr bwMode="auto">
          <a:xfrm>
            <a:off x="304800" y="45720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buFontTx/>
              <a:buChar char="•"/>
            </a:pPr>
            <a:r>
              <a:rPr lang="en-US" altLang="en-US">
                <a:latin typeface="Calibri" panose="020F0502020204030204" pitchFamily="34" charset="0"/>
              </a:rPr>
              <a:t> </a:t>
            </a:r>
            <a:r>
              <a:rPr lang="en-US" altLang="en-US" sz="2400">
                <a:latin typeface="Calibri" panose="020F0502020204030204" pitchFamily="34" charset="0"/>
              </a:rPr>
              <a:t>description - X</a:t>
            </a:r>
            <a:r>
              <a:rPr lang="en-US" altLang="en-US">
                <a:latin typeface="Calibri" panose="020F0502020204030204" pitchFamily="34" charset="0"/>
              </a:rPr>
              <a:t> (definite description, allegory, metaphor)</a:t>
            </a:r>
          </a:p>
          <a:p>
            <a:pPr lvl="1" eaLnBrk="1" hangingPunct="1">
              <a:buFontTx/>
              <a:buChar char="•"/>
            </a:pPr>
            <a:r>
              <a:rPr lang="en-US" altLang="en-US">
                <a:latin typeface="Calibri" panose="020F0502020204030204" pitchFamily="34" charset="0"/>
              </a:rPr>
              <a:t> </a:t>
            </a:r>
            <a:r>
              <a:rPr lang="en-US" altLang="en-US" sz="2400">
                <a:latin typeface="Calibri" panose="020F0502020204030204" pitchFamily="34" charset="0"/>
              </a:rPr>
              <a:t>definition - X is Y</a:t>
            </a:r>
            <a:r>
              <a:rPr lang="en-US" altLang="en-US">
                <a:latin typeface="Calibri" panose="020F0502020204030204" pitchFamily="34" charset="0"/>
              </a:rPr>
              <a:t> (ostensive, lexical, logical (necess. &amp; suff conds), family resemblance - but also, identity, personal identity, etc</a:t>
            </a:r>
          </a:p>
          <a:p>
            <a:pPr lvl="1" eaLnBrk="1" hangingPunct="1">
              <a:buFontTx/>
              <a:buChar char="•"/>
            </a:pPr>
            <a:r>
              <a:rPr lang="en-US" altLang="en-US">
                <a:latin typeface="Calibri" panose="020F0502020204030204" pitchFamily="34" charset="0"/>
              </a:rPr>
              <a:t> </a:t>
            </a:r>
            <a:r>
              <a:rPr lang="en-US" altLang="en-US" sz="2400">
                <a:latin typeface="Calibri" panose="020F0502020204030204" pitchFamily="34" charset="0"/>
              </a:rPr>
              <a:t>argument - X therefore Y</a:t>
            </a:r>
            <a:r>
              <a:rPr lang="en-US" altLang="en-US">
                <a:latin typeface="Calibri" panose="020F0502020204030204" pitchFamily="34" charset="0"/>
              </a:rPr>
              <a:t> - inductive, deductive, abductive (but also: modal, probability (Bayesian), deontic (obligations), doxastic (belief), etc.)</a:t>
            </a:r>
          </a:p>
          <a:p>
            <a:pPr lvl="1" eaLnBrk="1" hangingPunct="1">
              <a:buFontTx/>
              <a:buChar char="•"/>
            </a:pPr>
            <a:r>
              <a:rPr lang="en-US" altLang="en-US">
                <a:latin typeface="Calibri" panose="020F0502020204030204" pitchFamily="34" charset="0"/>
              </a:rPr>
              <a:t> </a:t>
            </a:r>
            <a:r>
              <a:rPr lang="en-US" altLang="en-US" sz="2400">
                <a:latin typeface="Calibri" panose="020F0502020204030204" pitchFamily="34" charset="0"/>
              </a:rPr>
              <a:t>explanation - X because of Y</a:t>
            </a:r>
            <a:r>
              <a:rPr lang="en-US" altLang="en-US">
                <a:latin typeface="Calibri" panose="020F0502020204030204" pitchFamily="34" charset="0"/>
              </a:rPr>
              <a:t> (causal, statistical, chaotic/emergent)</a:t>
            </a:r>
          </a:p>
        </p:txBody>
      </p:sp>
      <p:sp>
        <p:nvSpPr>
          <p:cNvPr id="5" name="Text Box 4">
            <a:extLst>
              <a:ext uri="{FF2B5EF4-FFF2-40B4-BE49-F238E27FC236}">
                <a16:creationId xmlns:a16="http://schemas.microsoft.com/office/drawing/2014/main" id="{A7BED5E0-DEC1-4460-B56F-B1F5EDF00B19}"/>
              </a:ext>
            </a:extLst>
          </p:cNvPr>
          <p:cNvSpPr txBox="1">
            <a:spLocks noChangeArrowheads="1"/>
          </p:cNvSpPr>
          <p:nvPr/>
        </p:nvSpPr>
        <p:spPr bwMode="auto">
          <a:xfrm>
            <a:off x="1219200" y="9906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a:latin typeface="Calibri" panose="020F0502020204030204" pitchFamily="34" charset="0"/>
              </a:rPr>
              <a:t>reasoning, inference and explanation</a:t>
            </a:r>
            <a:endParaRPr lang="en-US" altLang="en-US" sz="3600"/>
          </a:p>
        </p:txBody>
      </p:sp>
      <p:pic>
        <p:nvPicPr>
          <p:cNvPr id="6" name="Picture 6" descr="090212_box_work">
            <a:extLst>
              <a:ext uri="{FF2B5EF4-FFF2-40B4-BE49-F238E27FC236}">
                <a16:creationId xmlns:a16="http://schemas.microsoft.com/office/drawing/2014/main" id="{43D6C9CA-0A9B-4670-90D7-3B1098987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00200"/>
            <a:ext cx="44958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2DCBB814-1C52-4EAA-A77C-F3D773B04478}"/>
              </a:ext>
            </a:extLst>
          </p:cNvPr>
          <p:cNvSpPr>
            <a:spLocks noChangeArrowheads="1"/>
          </p:cNvSpPr>
          <p:nvPr/>
        </p:nvSpPr>
        <p:spPr bwMode="auto">
          <a:xfrm>
            <a:off x="3886200" y="4419600"/>
            <a:ext cx="447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latin typeface="Calibri" panose="020F0502020204030204" pitchFamily="34" charset="0"/>
                <a:hlinkClick r:id="rId3">
                  <a:extLst>
                    <a:ext uri="{A12FA001-AC4F-418D-AE19-62706E023703}">
                      <ahyp:hlinkClr xmlns:ahyp="http://schemas.microsoft.com/office/drawing/2018/hyperlinkcolor" val="tx"/>
                    </a:ext>
                  </a:extLst>
                </a:hlinkClick>
              </a:rPr>
              <a:t>http://www.mkbergman.com/category/description-logics/</a:t>
            </a:r>
            <a:r>
              <a:rPr lang="en-US" altLang="en-US" sz="1400">
                <a:latin typeface="Calibri" panose="020F0502020204030204" pitchFamily="34" charset="0"/>
              </a:rPr>
              <a:t> </a:t>
            </a:r>
          </a:p>
        </p:txBody>
      </p:sp>
    </p:spTree>
    <p:extLst>
      <p:ext uri="{BB962C8B-B14F-4D97-AF65-F5344CB8AC3E}">
        <p14:creationId xmlns:p14="http://schemas.microsoft.com/office/powerpoint/2010/main" val="514118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2134-BE0F-49C7-B6A5-E8D6C7612981}"/>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kern="1200" dirty="0">
                <a:solidFill>
                  <a:schemeClr val="tx1"/>
                </a:solidFill>
                <a:effectLst/>
                <a:latin typeface="+mj-lt"/>
                <a:ea typeface="+mj-ea"/>
                <a:cs typeface="+mj-cs"/>
              </a:rPr>
              <a:t>Context</a:t>
            </a:r>
            <a:endParaRPr lang="en-US" dirty="0">
              <a:effectLst/>
            </a:endParaRPr>
          </a:p>
          <a:p>
            <a:endParaRPr lang="en-US" dirty="0"/>
          </a:p>
        </p:txBody>
      </p:sp>
      <p:sp>
        <p:nvSpPr>
          <p:cNvPr id="4" name="Text Box 3">
            <a:extLst>
              <a:ext uri="{FF2B5EF4-FFF2-40B4-BE49-F238E27FC236}">
                <a16:creationId xmlns:a16="http://schemas.microsoft.com/office/drawing/2014/main" id="{7CB8427D-824A-4E93-97D4-FD718A111C4F}"/>
              </a:ext>
            </a:extLst>
          </p:cNvPr>
          <p:cNvSpPr txBox="1">
            <a:spLocks noChangeArrowheads="1"/>
          </p:cNvSpPr>
          <p:nvPr/>
        </p:nvSpPr>
        <p:spPr bwMode="auto">
          <a:xfrm>
            <a:off x="457200" y="51816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latin typeface="Calibri" panose="020F0502020204030204" pitchFamily="34" charset="0"/>
              </a:rPr>
              <a:t>- explanation (Hanson, van Fraassen, Heidegger)</a:t>
            </a:r>
          </a:p>
          <a:p>
            <a:pPr eaLnBrk="1" hangingPunct="1"/>
            <a:r>
              <a:rPr lang="en-US" altLang="en-US" sz="2400">
                <a:latin typeface="Calibri" panose="020F0502020204030204" pitchFamily="34" charset="0"/>
              </a:rPr>
              <a:t>- meaning (Quine);  tense - range of possibilities</a:t>
            </a:r>
          </a:p>
          <a:p>
            <a:pPr eaLnBrk="1" hangingPunct="1"/>
            <a:r>
              <a:rPr lang="en-US" altLang="en-US" sz="2400">
                <a:latin typeface="Calibri" panose="020F0502020204030204" pitchFamily="34" charset="0"/>
              </a:rPr>
              <a:t>- vocabulary (Derrida); ontologies, logical space</a:t>
            </a:r>
          </a:p>
          <a:p>
            <a:pPr eaLnBrk="1" hangingPunct="1">
              <a:buFontTx/>
              <a:buChar char="-"/>
            </a:pPr>
            <a:r>
              <a:rPr lang="en-US" altLang="en-US" sz="2400">
                <a:latin typeface="Calibri" panose="020F0502020204030204" pitchFamily="34" charset="0"/>
              </a:rPr>
              <a:t> Frames (Lakoff) and worldviews</a:t>
            </a:r>
            <a:endParaRPr lang="en-US" altLang="en-US">
              <a:latin typeface="Calibri" panose="020F0502020204030204" pitchFamily="34" charset="0"/>
            </a:endParaRPr>
          </a:p>
        </p:txBody>
      </p:sp>
      <p:sp>
        <p:nvSpPr>
          <p:cNvPr id="5" name="Text Box 4">
            <a:extLst>
              <a:ext uri="{FF2B5EF4-FFF2-40B4-BE49-F238E27FC236}">
                <a16:creationId xmlns:a16="http://schemas.microsoft.com/office/drawing/2014/main" id="{F90024EF-D06D-40F2-8C11-997CEF6D452A}"/>
              </a:ext>
            </a:extLst>
          </p:cNvPr>
          <p:cNvSpPr txBox="1">
            <a:spLocks noChangeArrowheads="1"/>
          </p:cNvSpPr>
          <p:nvPr/>
        </p:nvSpPr>
        <p:spPr bwMode="auto">
          <a:xfrm>
            <a:off x="1219200" y="990600"/>
            <a:ext cx="685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a:t>placement, environment</a:t>
            </a:r>
          </a:p>
        </p:txBody>
      </p:sp>
      <p:pic>
        <p:nvPicPr>
          <p:cNvPr id="6" name="Picture 6" descr="culture-of-food-chart01">
            <a:extLst>
              <a:ext uri="{FF2B5EF4-FFF2-40B4-BE49-F238E27FC236}">
                <a16:creationId xmlns:a16="http://schemas.microsoft.com/office/drawing/2014/main" id="{15469E8F-F72E-429F-B314-9759B7C14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23749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zones-of-quality">
            <a:extLst>
              <a:ext uri="{FF2B5EF4-FFF2-40B4-BE49-F238E27FC236}">
                <a16:creationId xmlns:a16="http://schemas.microsoft.com/office/drawing/2014/main" id="{F511F58D-A867-42A0-927C-327A3A9C4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5272088"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0C32176B-7D3C-4001-9EBC-742F9FA9691E}"/>
              </a:ext>
            </a:extLst>
          </p:cNvPr>
          <p:cNvSpPr>
            <a:spLocks noChangeArrowheads="1"/>
          </p:cNvSpPr>
          <p:nvPr/>
        </p:nvSpPr>
        <p:spPr bwMode="auto">
          <a:xfrm>
            <a:off x="2209800" y="4852988"/>
            <a:ext cx="5697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a:latin typeface="Calibri" panose="020F0502020204030204" pitchFamily="34" charset="0"/>
                <a:hlinkClick r:id="rId4">
                  <a:extLst>
                    <a:ext uri="{A12FA001-AC4F-418D-AE19-62706E023703}">
                      <ahyp:hlinkClr xmlns:ahyp="http://schemas.microsoft.com/office/drawing/2018/hyperlinkcolor" val="tx"/>
                    </a:ext>
                  </a:extLst>
                </a:hlinkClick>
              </a:rPr>
              <a:t>http://www.occasionbasedmarketing.com/what-it-is</a:t>
            </a:r>
            <a:r>
              <a:rPr lang="en-US" altLang="en-US" sz="2000">
                <a:latin typeface="Calibri" panose="020F0502020204030204" pitchFamily="34" charset="0"/>
              </a:rPr>
              <a:t> </a:t>
            </a:r>
          </a:p>
        </p:txBody>
      </p:sp>
    </p:spTree>
    <p:extLst>
      <p:ext uri="{BB962C8B-B14F-4D97-AF65-F5344CB8AC3E}">
        <p14:creationId xmlns:p14="http://schemas.microsoft.com/office/powerpoint/2010/main" val="545476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82E8-5685-4CDA-BA0C-F7052871A437}"/>
              </a:ext>
            </a:extLst>
          </p:cNvPr>
          <p:cNvSpPr>
            <a:spLocks noGrp="1"/>
          </p:cNvSpPr>
          <p:nvPr>
            <p:ph type="title"/>
          </p:nvPr>
        </p:nvSpPr>
        <p:spPr/>
        <p:txBody>
          <a:bodyPr/>
          <a:lstStyle/>
          <a:p>
            <a:r>
              <a:rPr lang="en-US" dirty="0"/>
              <a:t>What</a:t>
            </a:r>
            <a:r>
              <a:rPr lang="en-US" baseline="0" dirty="0"/>
              <a:t> Is Connectivism?</a:t>
            </a:r>
            <a:endParaRPr lang="en-US" dirty="0"/>
          </a:p>
        </p:txBody>
      </p:sp>
      <p:sp>
        <p:nvSpPr>
          <p:cNvPr id="3" name="Content Placeholder 2">
            <a:extLst>
              <a:ext uri="{FF2B5EF4-FFF2-40B4-BE49-F238E27FC236}">
                <a16:creationId xmlns:a16="http://schemas.microsoft.com/office/drawing/2014/main" id="{418C7BC1-9F1A-4EBD-B999-9C7BB5CD7C25}"/>
              </a:ext>
            </a:extLst>
          </p:cNvPr>
          <p:cNvSpPr>
            <a:spLocks noGrp="1"/>
          </p:cNvSpPr>
          <p:nvPr>
            <p:ph idx="1"/>
          </p:nvPr>
        </p:nvSpPr>
        <p:spPr/>
        <p:txBody>
          <a:bodyPr/>
          <a:lstStyle/>
          <a:p>
            <a:pPr marL="0" indent="0">
              <a:buNone/>
            </a:pPr>
            <a:r>
              <a:rPr lang="en-US" dirty="0"/>
              <a:t>Connectivism is the thesis that knowledge is distributed across a network of connections, and therefore that learning consists of the ability to construct and traverse those networks.</a:t>
            </a:r>
          </a:p>
          <a:p>
            <a:pPr marL="0" indent="0">
              <a:buNone/>
            </a:pPr>
            <a:endParaRPr lang="en-US" dirty="0"/>
          </a:p>
        </p:txBody>
      </p:sp>
      <p:pic>
        <p:nvPicPr>
          <p:cNvPr id="5" name="Picture 4" descr="Chart&#10;&#10;Description automatically generated">
            <a:extLst>
              <a:ext uri="{FF2B5EF4-FFF2-40B4-BE49-F238E27FC236}">
                <a16:creationId xmlns:a16="http://schemas.microsoft.com/office/drawing/2014/main" id="{D70EB8B4-0B3C-4669-85E7-15289CA51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29" y="3709937"/>
            <a:ext cx="5619404" cy="2765854"/>
          </a:xfrm>
          <a:prstGeom prst="rect">
            <a:avLst/>
          </a:prstGeom>
        </p:spPr>
      </p:pic>
    </p:spTree>
    <p:extLst>
      <p:ext uri="{BB962C8B-B14F-4D97-AF65-F5344CB8AC3E}">
        <p14:creationId xmlns:p14="http://schemas.microsoft.com/office/powerpoint/2010/main" val="3992531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8CD9-51A3-4A0A-8133-BC26D9D5D928}"/>
              </a:ext>
            </a:extLst>
          </p:cNvPr>
          <p:cNvSpPr>
            <a:spLocks noGrp="1"/>
          </p:cNvSpPr>
          <p:nvPr>
            <p:ph type="title"/>
          </p:nvPr>
        </p:nvSpPr>
        <p:spPr/>
        <p:txBody>
          <a:bodyPr/>
          <a:lstStyle/>
          <a:p>
            <a:r>
              <a:rPr lang="en-US" altLang="en-US" dirty="0"/>
              <a:t>Change</a:t>
            </a:r>
            <a:br>
              <a:rPr lang="en-US" altLang="en-US" dirty="0"/>
            </a:br>
            <a:endParaRPr lang="en-US" dirty="0"/>
          </a:p>
        </p:txBody>
      </p:sp>
      <p:sp>
        <p:nvSpPr>
          <p:cNvPr id="4" name="Text Box 3">
            <a:extLst>
              <a:ext uri="{FF2B5EF4-FFF2-40B4-BE49-F238E27FC236}">
                <a16:creationId xmlns:a16="http://schemas.microsoft.com/office/drawing/2014/main" id="{DDB88FB4-8123-41BD-843A-CFE597EE555A}"/>
              </a:ext>
            </a:extLst>
          </p:cNvPr>
          <p:cNvSpPr txBox="1">
            <a:spLocks noChangeArrowheads="1"/>
          </p:cNvSpPr>
          <p:nvPr/>
        </p:nvSpPr>
        <p:spPr bwMode="auto">
          <a:xfrm>
            <a:off x="304800" y="4575175"/>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400">
                <a:latin typeface="Calibri" panose="020F0502020204030204" pitchFamily="34" charset="0"/>
              </a:rPr>
              <a:t> relation and connection: I Ching,  logical relation</a:t>
            </a:r>
          </a:p>
          <a:p>
            <a:pPr eaLnBrk="1" hangingPunct="1">
              <a:buFontTx/>
              <a:buChar char="-"/>
            </a:pPr>
            <a:r>
              <a:rPr lang="en-US" altLang="en-US" sz="2400">
                <a:latin typeface="Calibri" panose="020F0502020204030204" pitchFamily="34" charset="0"/>
              </a:rPr>
              <a:t> flow:  Hegel - historicity, directionality; McLuhan - 4 things</a:t>
            </a:r>
          </a:p>
          <a:p>
            <a:pPr eaLnBrk="1" hangingPunct="1"/>
            <a:r>
              <a:rPr lang="en-US" altLang="en-US" sz="2400">
                <a:latin typeface="Calibri" panose="020F0502020204030204" pitchFamily="34" charset="0"/>
              </a:rPr>
              <a:t>- progression / logic -- games, for example: quiz&amp;points, branch-and-tree, database</a:t>
            </a:r>
          </a:p>
          <a:p>
            <a:pPr eaLnBrk="1" hangingPunct="1"/>
            <a:r>
              <a:rPr lang="en-US" altLang="en-US" sz="2400">
                <a:latin typeface="Calibri" panose="020F0502020204030204" pitchFamily="34" charset="0"/>
              </a:rPr>
              <a:t>- scheduling - timetabling - events; activity theory / LaaN</a:t>
            </a:r>
            <a:endParaRPr lang="en-US" altLang="en-US">
              <a:latin typeface="Calibri" panose="020F0502020204030204" pitchFamily="34" charset="0"/>
            </a:endParaRPr>
          </a:p>
        </p:txBody>
      </p:sp>
      <p:pic>
        <p:nvPicPr>
          <p:cNvPr id="5" name="Picture 9" descr="Activity+System">
            <a:extLst>
              <a:ext uri="{FF2B5EF4-FFF2-40B4-BE49-F238E27FC236}">
                <a16:creationId xmlns:a16="http://schemas.microsoft.com/office/drawing/2014/main" id="{A902FDB7-F251-4CB2-9C5E-D0871A9B5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0"/>
            <a:ext cx="70104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792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E6A9-DDE0-4BC3-A877-66335E9ED2EA}"/>
              </a:ext>
            </a:extLst>
          </p:cNvPr>
          <p:cNvSpPr>
            <a:spLocks noGrp="1"/>
          </p:cNvSpPr>
          <p:nvPr>
            <p:ph type="title"/>
          </p:nvPr>
        </p:nvSpPr>
        <p:spPr/>
        <p:txBody>
          <a:bodyPr/>
          <a:lstStyle/>
          <a:p>
            <a:r>
              <a:rPr lang="en-US" altLang="en-US" dirty="0"/>
              <a:t>21</a:t>
            </a:r>
            <a:r>
              <a:rPr lang="en-US" altLang="en-US" baseline="30000" dirty="0"/>
              <a:t>st</a:t>
            </a:r>
            <a:r>
              <a:rPr lang="en-US" altLang="en-US" dirty="0"/>
              <a:t> Century Languages</a:t>
            </a:r>
            <a:br>
              <a:rPr lang="en-US" altLang="en-US" dirty="0"/>
            </a:br>
            <a:endParaRPr lang="en-US" dirty="0"/>
          </a:p>
        </p:txBody>
      </p:sp>
      <p:graphicFrame>
        <p:nvGraphicFramePr>
          <p:cNvPr id="4" name="Table 3">
            <a:extLst>
              <a:ext uri="{FF2B5EF4-FFF2-40B4-BE49-F238E27FC236}">
                <a16:creationId xmlns:a16="http://schemas.microsoft.com/office/drawing/2014/main" id="{266A17D4-D17F-4867-9865-A014C9FA40CA}"/>
              </a:ext>
            </a:extLst>
          </p:cNvPr>
          <p:cNvGraphicFramePr>
            <a:graphicFrameLocks noGrp="1"/>
          </p:cNvGraphicFramePr>
          <p:nvPr/>
        </p:nvGraphicFramePr>
        <p:xfrm>
          <a:off x="642938" y="1285875"/>
          <a:ext cx="7786688" cy="4894304"/>
        </p:xfrm>
        <a:graphic>
          <a:graphicData uri="http://schemas.openxmlformats.org/drawingml/2006/table">
            <a:tbl>
              <a:tblPr firstRow="1" bandRow="1">
                <a:tableStyleId>{7DF18680-E054-41AD-8BC1-D1AEF772440D}</a:tableStyleId>
              </a:tblPr>
              <a:tblGrid>
                <a:gridCol w="1946672">
                  <a:extLst>
                    <a:ext uri="{9D8B030D-6E8A-4147-A177-3AD203B41FA5}">
                      <a16:colId xmlns:a16="http://schemas.microsoft.com/office/drawing/2014/main" val="20000"/>
                    </a:ext>
                  </a:extLst>
                </a:gridCol>
                <a:gridCol w="1946672">
                  <a:extLst>
                    <a:ext uri="{9D8B030D-6E8A-4147-A177-3AD203B41FA5}">
                      <a16:colId xmlns:a16="http://schemas.microsoft.com/office/drawing/2014/main" val="20001"/>
                    </a:ext>
                  </a:extLst>
                </a:gridCol>
                <a:gridCol w="1946672">
                  <a:extLst>
                    <a:ext uri="{9D8B030D-6E8A-4147-A177-3AD203B41FA5}">
                      <a16:colId xmlns:a16="http://schemas.microsoft.com/office/drawing/2014/main" val="20002"/>
                    </a:ext>
                  </a:extLst>
                </a:gridCol>
                <a:gridCol w="1946672">
                  <a:extLst>
                    <a:ext uri="{9D8B030D-6E8A-4147-A177-3AD203B41FA5}">
                      <a16:colId xmlns:a16="http://schemas.microsoft.com/office/drawing/2014/main" val="20003"/>
                    </a:ext>
                  </a:extLst>
                </a:gridCol>
              </a:tblGrid>
              <a:tr h="914352">
                <a:tc>
                  <a:txBody>
                    <a:bodyPr/>
                    <a:lstStyle/>
                    <a:p>
                      <a:r>
                        <a:rPr lang="en-CA" sz="1800" dirty="0"/>
                        <a:t>             Languages</a:t>
                      </a:r>
                    </a:p>
                    <a:p>
                      <a:endParaRPr lang="en-CA" sz="1800" dirty="0"/>
                    </a:p>
                    <a:p>
                      <a:r>
                        <a:rPr lang="en-CA" sz="1800" dirty="0"/>
                        <a:t>Elements</a:t>
                      </a:r>
                    </a:p>
                  </a:txBody>
                  <a:tcPr marL="91439" marR="91439" marT="45718" marB="45718"/>
                </a:tc>
                <a:tc>
                  <a:txBody>
                    <a:bodyPr/>
                    <a:lstStyle/>
                    <a:p>
                      <a:r>
                        <a:rPr lang="en-CA" sz="1800" dirty="0"/>
                        <a:t>Performance</a:t>
                      </a:r>
                    </a:p>
                  </a:txBody>
                  <a:tcPr marL="91439" marR="91439" marT="45718" marB="45718"/>
                </a:tc>
                <a:tc>
                  <a:txBody>
                    <a:bodyPr/>
                    <a:lstStyle/>
                    <a:p>
                      <a:r>
                        <a:rPr lang="en-CA" sz="1800" dirty="0"/>
                        <a:t>Simulation</a:t>
                      </a:r>
                    </a:p>
                  </a:txBody>
                  <a:tcPr marL="91439" marR="91439" marT="45718" marB="45718"/>
                </a:tc>
                <a:tc>
                  <a:txBody>
                    <a:bodyPr/>
                    <a:lstStyle/>
                    <a:p>
                      <a:r>
                        <a:rPr lang="en-CA" sz="1800" dirty="0"/>
                        <a:t>Appropriation</a:t>
                      </a:r>
                    </a:p>
                  </a:txBody>
                  <a:tcPr marL="91439" marR="91439" marT="45718" marB="45718"/>
                </a:tc>
                <a:extLst>
                  <a:ext uri="{0D108BD9-81ED-4DB2-BD59-A6C34878D82A}">
                    <a16:rowId xmlns:a16="http://schemas.microsoft.com/office/drawing/2014/main" val="10000"/>
                  </a:ext>
                </a:extLst>
              </a:tr>
              <a:tr h="663318">
                <a:tc>
                  <a:txBody>
                    <a:bodyPr/>
                    <a:lstStyle/>
                    <a:p>
                      <a:r>
                        <a:rPr lang="en-CA" sz="1800" dirty="0"/>
                        <a:t>Syntax</a:t>
                      </a:r>
                    </a:p>
                  </a:txBody>
                  <a:tcPr marL="91439" marR="91439" marT="45718" marB="45718"/>
                </a:tc>
                <a:tc>
                  <a:txBody>
                    <a:bodyPr/>
                    <a:lstStyle/>
                    <a:p>
                      <a:endParaRPr lang="en-CA" sz="1800" dirty="0"/>
                    </a:p>
                  </a:txBody>
                  <a:tcPr marL="91439" marR="91439" marT="45718" marB="45718"/>
                </a:tc>
                <a:tc>
                  <a:txBody>
                    <a:bodyPr/>
                    <a:lstStyle/>
                    <a:p>
                      <a:endParaRPr lang="en-CA" sz="1800"/>
                    </a:p>
                  </a:txBody>
                  <a:tcPr marL="91439" marR="91439" marT="45718" marB="45718"/>
                </a:tc>
                <a:tc>
                  <a:txBody>
                    <a:bodyPr/>
                    <a:lstStyle/>
                    <a:p>
                      <a:endParaRPr lang="en-CA" sz="1800"/>
                    </a:p>
                  </a:txBody>
                  <a:tcPr marL="91439" marR="91439" marT="45718" marB="45718"/>
                </a:tc>
                <a:extLst>
                  <a:ext uri="{0D108BD9-81ED-4DB2-BD59-A6C34878D82A}">
                    <a16:rowId xmlns:a16="http://schemas.microsoft.com/office/drawing/2014/main" val="10001"/>
                  </a:ext>
                </a:extLst>
              </a:tr>
              <a:tr h="663318">
                <a:tc>
                  <a:txBody>
                    <a:bodyPr/>
                    <a:lstStyle/>
                    <a:p>
                      <a:r>
                        <a:rPr lang="en-CA" sz="1800" dirty="0"/>
                        <a:t>Semantics</a:t>
                      </a:r>
                    </a:p>
                  </a:txBody>
                  <a:tcPr marL="91439" marR="91439" marT="45718" marB="45718"/>
                </a:tc>
                <a:tc>
                  <a:txBody>
                    <a:bodyPr/>
                    <a:lstStyle/>
                    <a:p>
                      <a:endParaRPr lang="en-CA" sz="1800" dirty="0"/>
                    </a:p>
                  </a:txBody>
                  <a:tcPr marL="91439" marR="91439" marT="45718" marB="45718"/>
                </a:tc>
                <a:tc>
                  <a:txBody>
                    <a:bodyPr/>
                    <a:lstStyle/>
                    <a:p>
                      <a:endParaRPr lang="en-CA" sz="1800" dirty="0"/>
                    </a:p>
                  </a:txBody>
                  <a:tcPr marL="91439" marR="91439" marT="45718" marB="45718"/>
                </a:tc>
                <a:tc>
                  <a:txBody>
                    <a:bodyPr/>
                    <a:lstStyle/>
                    <a:p>
                      <a:endParaRPr lang="en-CA" sz="1800"/>
                    </a:p>
                  </a:txBody>
                  <a:tcPr marL="91439" marR="91439" marT="45718" marB="45718"/>
                </a:tc>
                <a:extLst>
                  <a:ext uri="{0D108BD9-81ED-4DB2-BD59-A6C34878D82A}">
                    <a16:rowId xmlns:a16="http://schemas.microsoft.com/office/drawing/2014/main" val="10002"/>
                  </a:ext>
                </a:extLst>
              </a:tr>
              <a:tr h="663318">
                <a:tc>
                  <a:txBody>
                    <a:bodyPr/>
                    <a:lstStyle/>
                    <a:p>
                      <a:r>
                        <a:rPr lang="en-CA" sz="1800" dirty="0"/>
                        <a:t>Pragmatics</a:t>
                      </a:r>
                    </a:p>
                  </a:txBody>
                  <a:tcPr marL="91439" marR="91439" marT="45718" marB="45718"/>
                </a:tc>
                <a:tc>
                  <a:txBody>
                    <a:bodyPr/>
                    <a:lstStyle/>
                    <a:p>
                      <a:endParaRPr lang="en-CA" sz="1800" dirty="0"/>
                    </a:p>
                  </a:txBody>
                  <a:tcPr marL="91439" marR="91439" marT="45718" marB="45718"/>
                </a:tc>
                <a:tc>
                  <a:txBody>
                    <a:bodyPr/>
                    <a:lstStyle/>
                    <a:p>
                      <a:endParaRPr lang="en-CA" sz="1800"/>
                    </a:p>
                  </a:txBody>
                  <a:tcPr marL="91439" marR="91439" marT="45718" marB="45718"/>
                </a:tc>
                <a:tc>
                  <a:txBody>
                    <a:bodyPr/>
                    <a:lstStyle/>
                    <a:p>
                      <a:endParaRPr lang="en-CA" sz="1800"/>
                    </a:p>
                  </a:txBody>
                  <a:tcPr marL="91439" marR="91439" marT="45718" marB="45718"/>
                </a:tc>
                <a:extLst>
                  <a:ext uri="{0D108BD9-81ED-4DB2-BD59-A6C34878D82A}">
                    <a16:rowId xmlns:a16="http://schemas.microsoft.com/office/drawing/2014/main" val="10003"/>
                  </a:ext>
                </a:extLst>
              </a:tr>
              <a:tr h="663318">
                <a:tc>
                  <a:txBody>
                    <a:bodyPr/>
                    <a:lstStyle/>
                    <a:p>
                      <a:r>
                        <a:rPr lang="en-CA" sz="1800" dirty="0"/>
                        <a:t>Cognition</a:t>
                      </a:r>
                    </a:p>
                  </a:txBody>
                  <a:tcPr marL="91439" marR="91439" marT="45718" marB="45718"/>
                </a:tc>
                <a:tc>
                  <a:txBody>
                    <a:bodyPr/>
                    <a:lstStyle/>
                    <a:p>
                      <a:endParaRPr lang="en-CA" sz="1800" dirty="0"/>
                    </a:p>
                  </a:txBody>
                  <a:tcPr marL="91439" marR="91439" marT="45718" marB="45718"/>
                </a:tc>
                <a:tc>
                  <a:txBody>
                    <a:bodyPr/>
                    <a:lstStyle/>
                    <a:p>
                      <a:endParaRPr lang="en-CA" sz="1800" dirty="0"/>
                    </a:p>
                  </a:txBody>
                  <a:tcPr marL="91439" marR="91439" marT="45718" marB="45718"/>
                </a:tc>
                <a:tc>
                  <a:txBody>
                    <a:bodyPr/>
                    <a:lstStyle/>
                    <a:p>
                      <a:endParaRPr lang="en-CA" sz="1800"/>
                    </a:p>
                  </a:txBody>
                  <a:tcPr marL="91439" marR="91439" marT="45718" marB="45718"/>
                </a:tc>
                <a:extLst>
                  <a:ext uri="{0D108BD9-81ED-4DB2-BD59-A6C34878D82A}">
                    <a16:rowId xmlns:a16="http://schemas.microsoft.com/office/drawing/2014/main" val="10004"/>
                  </a:ext>
                </a:extLst>
              </a:tr>
              <a:tr h="663318">
                <a:tc>
                  <a:txBody>
                    <a:bodyPr/>
                    <a:lstStyle/>
                    <a:p>
                      <a:r>
                        <a:rPr lang="en-CA" sz="1800" dirty="0"/>
                        <a:t>Context</a:t>
                      </a:r>
                    </a:p>
                  </a:txBody>
                  <a:tcPr marL="91439" marR="91439" marT="45718" marB="45718"/>
                </a:tc>
                <a:tc>
                  <a:txBody>
                    <a:bodyPr/>
                    <a:lstStyle/>
                    <a:p>
                      <a:endParaRPr lang="en-CA" sz="1800" dirty="0"/>
                    </a:p>
                  </a:txBody>
                  <a:tcPr marL="91439" marR="91439" marT="45718" marB="45718"/>
                </a:tc>
                <a:tc>
                  <a:txBody>
                    <a:bodyPr/>
                    <a:lstStyle/>
                    <a:p>
                      <a:endParaRPr lang="en-CA" sz="1800"/>
                    </a:p>
                  </a:txBody>
                  <a:tcPr marL="91439" marR="91439" marT="45718" marB="45718"/>
                </a:tc>
                <a:tc>
                  <a:txBody>
                    <a:bodyPr/>
                    <a:lstStyle/>
                    <a:p>
                      <a:endParaRPr lang="en-CA" sz="1800"/>
                    </a:p>
                  </a:txBody>
                  <a:tcPr marL="91439" marR="91439" marT="45718" marB="45718"/>
                </a:tc>
                <a:extLst>
                  <a:ext uri="{0D108BD9-81ED-4DB2-BD59-A6C34878D82A}">
                    <a16:rowId xmlns:a16="http://schemas.microsoft.com/office/drawing/2014/main" val="10005"/>
                  </a:ext>
                </a:extLst>
              </a:tr>
              <a:tr h="663318">
                <a:tc>
                  <a:txBody>
                    <a:bodyPr/>
                    <a:lstStyle/>
                    <a:p>
                      <a:r>
                        <a:rPr lang="en-CA" sz="1800" dirty="0"/>
                        <a:t>Change</a:t>
                      </a:r>
                    </a:p>
                  </a:txBody>
                  <a:tcPr marL="91439" marR="91439" marT="45718" marB="45718"/>
                </a:tc>
                <a:tc>
                  <a:txBody>
                    <a:bodyPr/>
                    <a:lstStyle/>
                    <a:p>
                      <a:endParaRPr lang="en-CA" sz="1800" dirty="0"/>
                    </a:p>
                  </a:txBody>
                  <a:tcPr marL="91439" marR="91439" marT="45718" marB="45718"/>
                </a:tc>
                <a:tc>
                  <a:txBody>
                    <a:bodyPr/>
                    <a:lstStyle/>
                    <a:p>
                      <a:endParaRPr lang="en-CA" sz="1800" dirty="0"/>
                    </a:p>
                  </a:txBody>
                  <a:tcPr marL="91439" marR="91439" marT="45718" marB="45718"/>
                </a:tc>
                <a:tc>
                  <a:txBody>
                    <a:bodyPr/>
                    <a:lstStyle/>
                    <a:p>
                      <a:endParaRPr lang="en-CA" sz="1800" dirty="0"/>
                    </a:p>
                  </a:txBody>
                  <a:tcPr marL="91439" marR="91439" marT="45718" marB="45718"/>
                </a:tc>
                <a:extLst>
                  <a:ext uri="{0D108BD9-81ED-4DB2-BD59-A6C34878D82A}">
                    <a16:rowId xmlns:a16="http://schemas.microsoft.com/office/drawing/2014/main" val="10006"/>
                  </a:ext>
                </a:extLst>
              </a:tr>
            </a:tbl>
          </a:graphicData>
        </a:graphic>
      </p:graphicFrame>
      <p:cxnSp>
        <p:nvCxnSpPr>
          <p:cNvPr id="5" name="Straight Connector 4">
            <a:extLst>
              <a:ext uri="{FF2B5EF4-FFF2-40B4-BE49-F238E27FC236}">
                <a16:creationId xmlns:a16="http://schemas.microsoft.com/office/drawing/2014/main" id="{ED6FE0F4-95C5-4BC3-AC6B-7B44912257C1}"/>
              </a:ext>
            </a:extLst>
          </p:cNvPr>
          <p:cNvCxnSpPr/>
          <p:nvPr/>
        </p:nvCxnSpPr>
        <p:spPr>
          <a:xfrm>
            <a:off x="642938" y="1285875"/>
            <a:ext cx="2000250" cy="9286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5583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F98B-3817-4E72-A038-6124369E8064}"/>
              </a:ext>
            </a:extLst>
          </p:cNvPr>
          <p:cNvSpPr>
            <a:spLocks noGrp="1"/>
          </p:cNvSpPr>
          <p:nvPr>
            <p:ph type="title"/>
          </p:nvPr>
        </p:nvSpPr>
        <p:spPr/>
        <p:txBody>
          <a:bodyPr/>
          <a:lstStyle/>
          <a:p>
            <a:r>
              <a:rPr lang="en-US" altLang="en-US" dirty="0"/>
              <a:t>Example: Performance - Syntax</a:t>
            </a:r>
            <a:br>
              <a:rPr lang="en-US" altLang="en-US" dirty="0"/>
            </a:br>
            <a:endParaRPr lang="en-US" dirty="0"/>
          </a:p>
        </p:txBody>
      </p:sp>
      <p:cxnSp>
        <p:nvCxnSpPr>
          <p:cNvPr id="4" name="Straight Connector 3">
            <a:extLst>
              <a:ext uri="{FF2B5EF4-FFF2-40B4-BE49-F238E27FC236}">
                <a16:creationId xmlns:a16="http://schemas.microsoft.com/office/drawing/2014/main" id="{33D64AD5-AA09-4438-898C-6E80B83B6C2F}"/>
              </a:ext>
            </a:extLst>
          </p:cNvPr>
          <p:cNvCxnSpPr/>
          <p:nvPr/>
        </p:nvCxnSpPr>
        <p:spPr>
          <a:xfrm>
            <a:off x="642938" y="1285875"/>
            <a:ext cx="2000250" cy="92868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Table 4">
            <a:extLst>
              <a:ext uri="{FF2B5EF4-FFF2-40B4-BE49-F238E27FC236}">
                <a16:creationId xmlns:a16="http://schemas.microsoft.com/office/drawing/2014/main" id="{B47F6BEB-95E5-4F3C-899E-82BAEBC94395}"/>
              </a:ext>
            </a:extLst>
          </p:cNvPr>
          <p:cNvGraphicFramePr>
            <a:graphicFrameLocks noGrp="1"/>
          </p:cNvGraphicFramePr>
          <p:nvPr/>
        </p:nvGraphicFramePr>
        <p:xfrm>
          <a:off x="642938" y="1143000"/>
          <a:ext cx="8001000" cy="5121432"/>
        </p:xfrm>
        <a:graphic>
          <a:graphicData uri="http://schemas.openxmlformats.org/drawingml/2006/table">
            <a:tbl>
              <a:tblPr firstRow="1" bandRow="1">
                <a:tableStyleId>{5C22544A-7EE6-4342-B048-85BDC9FD1C3A}</a:tableStyleId>
              </a:tblPr>
              <a:tblGrid>
                <a:gridCol w="2113471">
                  <a:extLst>
                    <a:ext uri="{9D8B030D-6E8A-4147-A177-3AD203B41FA5}">
                      <a16:colId xmlns:a16="http://schemas.microsoft.com/office/drawing/2014/main" val="20000"/>
                    </a:ext>
                  </a:extLst>
                </a:gridCol>
                <a:gridCol w="5887529">
                  <a:extLst>
                    <a:ext uri="{9D8B030D-6E8A-4147-A177-3AD203B41FA5}">
                      <a16:colId xmlns:a16="http://schemas.microsoft.com/office/drawing/2014/main" val="20001"/>
                    </a:ext>
                  </a:extLst>
                </a:gridCol>
              </a:tblGrid>
              <a:tr h="1188549">
                <a:tc>
                  <a:txBody>
                    <a:bodyPr/>
                    <a:lstStyle/>
                    <a:p>
                      <a:r>
                        <a:rPr lang="en-CA" sz="1800" dirty="0"/>
                        <a:t>             Languages</a:t>
                      </a:r>
                    </a:p>
                    <a:p>
                      <a:endParaRPr lang="en-CA" sz="1800" dirty="0"/>
                    </a:p>
                    <a:p>
                      <a:endParaRPr lang="en-CA" sz="1800" dirty="0"/>
                    </a:p>
                    <a:p>
                      <a:r>
                        <a:rPr lang="en-CA" sz="1800" dirty="0"/>
                        <a:t>Elements</a:t>
                      </a:r>
                    </a:p>
                  </a:txBody>
                  <a:tcPr marL="91439" marR="91439" marT="45713" marB="45713"/>
                </a:tc>
                <a:tc>
                  <a:txBody>
                    <a:bodyPr/>
                    <a:lstStyle/>
                    <a:p>
                      <a:r>
                        <a:rPr lang="en-CA" sz="3200" dirty="0"/>
                        <a:t>Performance </a:t>
                      </a:r>
                      <a:r>
                        <a:rPr lang="en-CA" sz="1400" b="1" kern="1200" baseline="0" dirty="0">
                          <a:solidFill>
                            <a:schemeClr val="tx2">
                              <a:lumMod val="20000"/>
                              <a:lumOff val="80000"/>
                            </a:schemeClr>
                          </a:solidFill>
                          <a:latin typeface="+mn-lt"/>
                          <a:ea typeface="+mn-ea"/>
                          <a:cs typeface="+mn-cs"/>
                        </a:rPr>
                        <a:t>(the ability to adopt alternative identities for the purpose of improvisation and discovery)</a:t>
                      </a:r>
                      <a:r>
                        <a:rPr lang="en-CA" sz="2000" dirty="0"/>
                        <a:t>(subcategories?)</a:t>
                      </a:r>
                      <a:endParaRPr lang="en-CA" sz="2800" dirty="0"/>
                    </a:p>
                  </a:txBody>
                  <a:tcPr marL="91439" marR="91439" marT="45713" marB="45713"/>
                </a:tc>
                <a:extLst>
                  <a:ext uri="{0D108BD9-81ED-4DB2-BD59-A6C34878D82A}">
                    <a16:rowId xmlns:a16="http://schemas.microsoft.com/office/drawing/2014/main" val="10000"/>
                  </a:ext>
                </a:extLst>
              </a:tr>
              <a:tr h="3932726">
                <a:tc>
                  <a:txBody>
                    <a:bodyPr/>
                    <a:lstStyle/>
                    <a:p>
                      <a:r>
                        <a:rPr lang="en-CA" sz="3600" dirty="0"/>
                        <a:t>Syntax:</a:t>
                      </a:r>
                    </a:p>
                    <a:p>
                      <a:r>
                        <a:rPr lang="en-US" sz="2400" dirty="0">
                          <a:solidFill>
                            <a:srgbClr val="0070C0"/>
                          </a:solidFill>
                          <a:latin typeface="Arial" pitchFamily="34" charset="0"/>
                          <a:cs typeface="Arial" pitchFamily="34" charset="0"/>
                        </a:rPr>
                        <a:t>- Forms</a:t>
                      </a:r>
                    </a:p>
                    <a:p>
                      <a:r>
                        <a:rPr lang="en-US" sz="2400" dirty="0">
                          <a:solidFill>
                            <a:srgbClr val="0070C0"/>
                          </a:solidFill>
                          <a:latin typeface="Arial" pitchFamily="34" charset="0"/>
                          <a:cs typeface="Arial" pitchFamily="34" charset="0"/>
                        </a:rPr>
                        <a:t>- Rules</a:t>
                      </a:r>
                    </a:p>
                    <a:p>
                      <a:r>
                        <a:rPr lang="en-US" sz="2400" dirty="0">
                          <a:solidFill>
                            <a:srgbClr val="0070C0"/>
                          </a:solidFill>
                          <a:latin typeface="Arial" pitchFamily="34" charset="0"/>
                          <a:cs typeface="Arial" pitchFamily="34" charset="0"/>
                        </a:rPr>
                        <a:t>- Operations</a:t>
                      </a:r>
                    </a:p>
                    <a:p>
                      <a:r>
                        <a:rPr lang="en-US" sz="2400" dirty="0">
                          <a:solidFill>
                            <a:srgbClr val="0070C0"/>
                          </a:solidFill>
                          <a:latin typeface="Arial" pitchFamily="34" charset="0"/>
                          <a:cs typeface="Arial" pitchFamily="34" charset="0"/>
                        </a:rPr>
                        <a:t>- Patterns</a:t>
                      </a:r>
                    </a:p>
                    <a:p>
                      <a:r>
                        <a:rPr lang="en-US" sz="2400" dirty="0">
                          <a:solidFill>
                            <a:srgbClr val="0070C0"/>
                          </a:solidFill>
                          <a:latin typeface="Arial" pitchFamily="34" charset="0"/>
                          <a:cs typeface="Arial" pitchFamily="34" charset="0"/>
                        </a:rPr>
                        <a:t>- Similarities</a:t>
                      </a:r>
                    </a:p>
                    <a:p>
                      <a:endParaRPr lang="en-CA" sz="3600" dirty="0"/>
                    </a:p>
                  </a:txBody>
                  <a:tcPr marL="91439" marR="91439" marT="45713" marB="45713"/>
                </a:tc>
                <a:tc>
                  <a:txBody>
                    <a:bodyPr/>
                    <a:lstStyle/>
                    <a:p>
                      <a:endParaRPr lang="en-CA" sz="1800" dirty="0"/>
                    </a:p>
                    <a:p>
                      <a:r>
                        <a:rPr lang="en-CA" sz="2400" dirty="0">
                          <a:latin typeface="Arial" pitchFamily="34" charset="0"/>
                          <a:cs typeface="Arial" pitchFamily="34" charset="0"/>
                        </a:rPr>
                        <a:t>- Presentation acting, method acting</a:t>
                      </a:r>
                    </a:p>
                    <a:p>
                      <a:r>
                        <a:rPr lang="en-CA" sz="2400" dirty="0">
                          <a:latin typeface="Arial" pitchFamily="34" charset="0"/>
                          <a:cs typeface="Arial" pitchFamily="34" charset="0"/>
                        </a:rPr>
                        <a:t>- “Know your lines” etc </a:t>
                      </a:r>
                      <a:r>
                        <a:rPr lang="en-CA" sz="1100" dirty="0">
                          <a:latin typeface="Arial" pitchFamily="34" charset="0"/>
                          <a:cs typeface="Arial" pitchFamily="34" charset="0"/>
                          <a:hlinkClick r:id="rId2"/>
                        </a:rPr>
                        <a:t>http://filmtvcareers.about.com/od/gettingthejob/a/GJ_Actor_Tips.htm</a:t>
                      </a:r>
                      <a:r>
                        <a:rPr lang="en-CA" sz="1100" dirty="0">
                          <a:latin typeface="Arial" pitchFamily="34" charset="0"/>
                          <a:cs typeface="Arial" pitchFamily="34" charset="0"/>
                        </a:rPr>
                        <a:t> </a:t>
                      </a:r>
                      <a:endParaRPr lang="en-CA" sz="2400" dirty="0">
                        <a:latin typeface="Arial" pitchFamily="34" charset="0"/>
                        <a:cs typeface="Arial" pitchFamily="34" charset="0"/>
                      </a:endParaRPr>
                    </a:p>
                    <a:p>
                      <a:r>
                        <a:rPr lang="en-CA" sz="2400" dirty="0">
                          <a:latin typeface="Arial" pitchFamily="34" charset="0"/>
                          <a:cs typeface="Arial" pitchFamily="34" charset="0"/>
                        </a:rPr>
                        <a:t>- </a:t>
                      </a:r>
                      <a:r>
                        <a:rPr lang="en-CA" sz="2400" dirty="0" err="1">
                          <a:latin typeface="Arial" pitchFamily="34" charset="0"/>
                          <a:cs typeface="Arial" pitchFamily="34" charset="0"/>
                        </a:rPr>
                        <a:t>Stanislavski’s</a:t>
                      </a:r>
                      <a:r>
                        <a:rPr lang="en-CA" sz="2400" dirty="0">
                          <a:latin typeface="Arial" pitchFamily="34" charset="0"/>
                          <a:cs typeface="Arial" pitchFamily="34" charset="0"/>
                        </a:rPr>
                        <a:t> system (etc…) </a:t>
                      </a:r>
                      <a:r>
                        <a:rPr lang="en-CA" sz="1200" dirty="0">
                          <a:latin typeface="Arial" pitchFamily="34" charset="0"/>
                          <a:cs typeface="Arial" pitchFamily="34" charset="0"/>
                          <a:hlinkClick r:id="rId3"/>
                        </a:rPr>
                        <a:t>http://en.wikipedia.org/wiki/Stanislavski%27s_system</a:t>
                      </a:r>
                      <a:r>
                        <a:rPr lang="en-CA" sz="1200" dirty="0">
                          <a:latin typeface="Arial" pitchFamily="34" charset="0"/>
                          <a:cs typeface="Arial" pitchFamily="34" charset="0"/>
                        </a:rPr>
                        <a:t> </a:t>
                      </a:r>
                      <a:endParaRPr lang="en-CA" sz="2400" dirty="0">
                        <a:latin typeface="Arial" pitchFamily="34" charset="0"/>
                        <a:cs typeface="Arial" pitchFamily="34" charset="0"/>
                      </a:endParaRPr>
                    </a:p>
                    <a:p>
                      <a:r>
                        <a:rPr lang="en-CA" sz="2400" dirty="0">
                          <a:latin typeface="Arial" pitchFamily="34" charset="0"/>
                          <a:cs typeface="Arial" pitchFamily="34" charset="0"/>
                        </a:rPr>
                        <a:t>- Ritual Performance</a:t>
                      </a:r>
                      <a:r>
                        <a:rPr lang="en-CA" sz="2400" baseline="0" dirty="0">
                          <a:latin typeface="Arial" pitchFamily="34" charset="0"/>
                          <a:cs typeface="Arial" pitchFamily="34" charset="0"/>
                        </a:rPr>
                        <a:t> (etc.) </a:t>
                      </a:r>
                      <a:r>
                        <a:rPr lang="en-CA" sz="1200" baseline="0" dirty="0">
                          <a:latin typeface="Arial" pitchFamily="34" charset="0"/>
                          <a:cs typeface="Arial" pitchFamily="34" charset="0"/>
                          <a:hlinkClick r:id="rId4"/>
                        </a:rPr>
                        <a:t>http://www.let.rug.nl/koster/papers/JHP.Koster2.Edit.pdf</a:t>
                      </a:r>
                      <a:r>
                        <a:rPr lang="en-CA" sz="1200" baseline="0" dirty="0">
                          <a:latin typeface="Arial" pitchFamily="34" charset="0"/>
                          <a:cs typeface="Arial" pitchFamily="34" charset="0"/>
                        </a:rPr>
                        <a:t> </a:t>
                      </a:r>
                      <a:endParaRPr lang="en-CA" sz="2400" baseline="0" dirty="0">
                        <a:latin typeface="Arial" pitchFamily="34" charset="0"/>
                        <a:cs typeface="Arial" pitchFamily="34" charset="0"/>
                      </a:endParaRPr>
                    </a:p>
                    <a:p>
                      <a:r>
                        <a:rPr lang="en-CA" sz="2400" dirty="0">
                          <a:latin typeface="Arial" pitchFamily="34" charset="0"/>
                          <a:cs typeface="Arial" pitchFamily="34" charset="0"/>
                        </a:rPr>
                        <a:t>- Comparing Tales (etc.) </a:t>
                      </a:r>
                    </a:p>
                    <a:p>
                      <a:r>
                        <a:rPr lang="en-CA" sz="1200" dirty="0">
                          <a:latin typeface="Arial" pitchFamily="34" charset="0"/>
                          <a:cs typeface="Arial" pitchFamily="34" charset="0"/>
                          <a:hlinkClick r:id="rId5"/>
                        </a:rPr>
                        <a:t>http://artsedge.kennedy-center.org/content/2343/</a:t>
                      </a:r>
                      <a:r>
                        <a:rPr lang="en-CA" sz="1200" dirty="0">
                          <a:latin typeface="Arial" pitchFamily="34" charset="0"/>
                          <a:cs typeface="Arial" pitchFamily="34" charset="0"/>
                        </a:rPr>
                        <a:t> </a:t>
                      </a:r>
                      <a:endParaRPr lang="en-CA" sz="2400" dirty="0">
                        <a:latin typeface="Arial" pitchFamily="34" charset="0"/>
                        <a:cs typeface="Arial" pitchFamily="34" charset="0"/>
                      </a:endParaRPr>
                    </a:p>
                  </a:txBody>
                  <a:tcPr marL="91439" marR="91439" marT="45713" marB="45713"/>
                </a:tc>
                <a:extLst>
                  <a:ext uri="{0D108BD9-81ED-4DB2-BD59-A6C34878D82A}">
                    <a16:rowId xmlns:a16="http://schemas.microsoft.com/office/drawing/2014/main" val="10001"/>
                  </a:ext>
                </a:extLst>
              </a:tr>
            </a:tbl>
          </a:graphicData>
        </a:graphic>
      </p:graphicFrame>
      <p:cxnSp>
        <p:nvCxnSpPr>
          <p:cNvPr id="6" name="Straight Connector 5">
            <a:extLst>
              <a:ext uri="{FF2B5EF4-FFF2-40B4-BE49-F238E27FC236}">
                <a16:creationId xmlns:a16="http://schemas.microsoft.com/office/drawing/2014/main" id="{F0524DB9-7AF8-4FED-BC82-74F210EB9CBE}"/>
              </a:ext>
            </a:extLst>
          </p:cNvPr>
          <p:cNvCxnSpPr/>
          <p:nvPr/>
        </p:nvCxnSpPr>
        <p:spPr>
          <a:xfrm>
            <a:off x="642938" y="1143000"/>
            <a:ext cx="3786187" cy="1214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2ACE81-6F39-463B-8476-E794ADFCF4A0}"/>
              </a:ext>
            </a:extLst>
          </p:cNvPr>
          <p:cNvCxnSpPr/>
          <p:nvPr/>
        </p:nvCxnSpPr>
        <p:spPr>
          <a:xfrm>
            <a:off x="642938" y="1143000"/>
            <a:ext cx="2071687" cy="1143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8791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0E62-D0E8-486F-8CB8-6E5469FC2CF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C6C737E-341A-47B6-B453-ED130D9FA0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0244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AAA5-5A39-4F9A-9CA7-BB3C177073F0}"/>
              </a:ext>
            </a:extLst>
          </p:cNvPr>
          <p:cNvSpPr>
            <a:spLocks noGrp="1"/>
          </p:cNvSpPr>
          <p:nvPr>
            <p:ph type="title"/>
          </p:nvPr>
        </p:nvSpPr>
        <p:spPr/>
        <p:txBody>
          <a:bodyPr/>
          <a:lstStyle/>
          <a:p>
            <a:r>
              <a:rPr lang="en-US" dirty="0"/>
              <a:t>Evaluation of Learning</a:t>
            </a:r>
          </a:p>
        </p:txBody>
      </p:sp>
      <p:sp>
        <p:nvSpPr>
          <p:cNvPr id="3" name="Content Placeholder 2">
            <a:extLst>
              <a:ext uri="{FF2B5EF4-FFF2-40B4-BE49-F238E27FC236}">
                <a16:creationId xmlns:a16="http://schemas.microsoft.com/office/drawing/2014/main" id="{5ABCFBF8-6F96-48F5-8101-20D92AC4FEF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5610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86B4-B2DB-486F-81F9-EEA0E54F2CB5}"/>
              </a:ext>
            </a:extLst>
          </p:cNvPr>
          <p:cNvSpPr>
            <a:spLocks noGrp="1"/>
          </p:cNvSpPr>
          <p:nvPr>
            <p:ph type="title"/>
          </p:nvPr>
        </p:nvSpPr>
        <p:spPr/>
        <p:txBody>
          <a:bodyPr/>
          <a:lstStyle/>
          <a:p>
            <a:pPr marL="571500" indent="-571500">
              <a:buFontTx/>
              <a:buChar char="-"/>
            </a:pPr>
            <a:r>
              <a:rPr lang="en-US" sz="4400" kern="1200" dirty="0">
                <a:solidFill>
                  <a:schemeClr val="tx1"/>
                </a:solidFill>
                <a:effectLst/>
                <a:latin typeface="+mj-lt"/>
                <a:ea typeface="+mj-ea"/>
                <a:cs typeface="+mj-cs"/>
              </a:rPr>
              <a:t>Community</a:t>
            </a:r>
            <a:endParaRPr lang="en-US" dirty="0"/>
          </a:p>
        </p:txBody>
      </p:sp>
      <p:sp>
        <p:nvSpPr>
          <p:cNvPr id="3" name="Content Placeholder 2">
            <a:extLst>
              <a:ext uri="{FF2B5EF4-FFF2-40B4-BE49-F238E27FC236}">
                <a16:creationId xmlns:a16="http://schemas.microsoft.com/office/drawing/2014/main" id="{98BDE45F-04EF-421B-B44F-1CD4BCF091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512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C615-FA3C-4ECA-8915-4AA20175C2D5}"/>
              </a:ext>
            </a:extLst>
          </p:cNvPr>
          <p:cNvSpPr>
            <a:spLocks noGrp="1"/>
          </p:cNvSpPr>
          <p:nvPr>
            <p:ph type="title"/>
          </p:nvPr>
        </p:nvSpPr>
        <p:spPr/>
        <p:txBody>
          <a:bodyPr/>
          <a:lstStyle/>
          <a:p>
            <a:pPr marL="571500" indent="-571500">
              <a:buFontTx/>
              <a:buChar char="-"/>
            </a:pPr>
            <a:r>
              <a:rPr lang="en-US" dirty="0"/>
              <a:t>Social learning</a:t>
            </a:r>
          </a:p>
        </p:txBody>
      </p:sp>
      <p:sp>
        <p:nvSpPr>
          <p:cNvPr id="3" name="Content Placeholder 2">
            <a:extLst>
              <a:ext uri="{FF2B5EF4-FFF2-40B4-BE49-F238E27FC236}">
                <a16:creationId xmlns:a16="http://schemas.microsoft.com/office/drawing/2014/main" id="{C2B363A9-6E9E-415C-B72B-60DFFAE89B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6026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F4FE-CDFF-4271-8968-A04FF588C8B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3BBEBB7-0C45-4FE0-992F-4E04ED684ED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53204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BF94-E8FF-4E99-8B8F-CD8355748A6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AABF7EB-3A05-410C-8A8C-0533E0E979BA}"/>
              </a:ext>
            </a:extLst>
          </p:cNvPr>
          <p:cNvSpPr>
            <a:spLocks noGrp="1"/>
          </p:cNvSpPr>
          <p:nvPr>
            <p:ph idx="1"/>
          </p:nvPr>
        </p:nvSpPr>
        <p:spPr/>
        <p:txBody>
          <a:bodyPr/>
          <a:lstStyle/>
          <a:p>
            <a:pPr marL="0" indent="0">
              <a:buNone/>
            </a:pPr>
            <a:endParaRPr lang="en-CA"/>
          </a:p>
        </p:txBody>
      </p:sp>
    </p:spTree>
    <p:extLst>
      <p:ext uri="{BB962C8B-B14F-4D97-AF65-F5344CB8AC3E}">
        <p14:creationId xmlns:p14="http://schemas.microsoft.com/office/powerpoint/2010/main" val="939272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AED6-C899-46D3-B9CF-EE1510AA6737}"/>
              </a:ext>
            </a:extLst>
          </p:cNvPr>
          <p:cNvSpPr>
            <a:spLocks noGrp="1"/>
          </p:cNvSpPr>
          <p:nvPr>
            <p:ph type="title"/>
          </p:nvPr>
        </p:nvSpPr>
        <p:spPr/>
        <p:txBody>
          <a:bodyPr/>
          <a:lstStyle/>
          <a:p>
            <a:r>
              <a:rPr lang="en-US" sz="4400" kern="1200" dirty="0">
                <a:solidFill>
                  <a:schemeClr val="tx1"/>
                </a:solidFill>
                <a:effectLst/>
                <a:latin typeface="+mj-lt"/>
                <a:ea typeface="+mj-ea"/>
                <a:cs typeface="+mj-cs"/>
              </a:rPr>
              <a:t>4. Connectivism as Pedagogy</a:t>
            </a:r>
            <a:endParaRPr lang="en-US" dirty="0"/>
          </a:p>
        </p:txBody>
      </p:sp>
      <p:sp>
        <p:nvSpPr>
          <p:cNvPr id="3" name="Content Placeholder 2">
            <a:extLst>
              <a:ext uri="{FF2B5EF4-FFF2-40B4-BE49-F238E27FC236}">
                <a16:creationId xmlns:a16="http://schemas.microsoft.com/office/drawing/2014/main" id="{46E3BEE7-64A6-4717-A353-5D67BFE190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415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9D67-9854-4A4E-9E56-D49CA0D5F3B7}"/>
              </a:ext>
            </a:extLst>
          </p:cNvPr>
          <p:cNvSpPr>
            <a:spLocks noGrp="1"/>
          </p:cNvSpPr>
          <p:nvPr>
            <p:ph type="title"/>
          </p:nvPr>
        </p:nvSpPr>
        <p:spPr/>
        <p:txBody>
          <a:bodyPr/>
          <a:lstStyle/>
          <a:p>
            <a:r>
              <a:rPr lang="en-US" dirty="0"/>
              <a:t>Connectivist Account of Learning</a:t>
            </a:r>
          </a:p>
        </p:txBody>
      </p:sp>
      <p:sp>
        <p:nvSpPr>
          <p:cNvPr id="3" name="Content Placeholder 2">
            <a:extLst>
              <a:ext uri="{FF2B5EF4-FFF2-40B4-BE49-F238E27FC236}">
                <a16:creationId xmlns:a16="http://schemas.microsoft.com/office/drawing/2014/main" id="{A98CB041-87B0-45A5-8FFB-D4C64C5E0EB0}"/>
              </a:ext>
            </a:extLst>
          </p:cNvPr>
          <p:cNvSpPr>
            <a:spLocks noGrp="1"/>
          </p:cNvSpPr>
          <p:nvPr>
            <p:ph idx="1"/>
          </p:nvPr>
        </p:nvSpPr>
        <p:spPr/>
        <p:txBody>
          <a:bodyPr>
            <a:normAutofit/>
          </a:bodyPr>
          <a:lstStyle/>
          <a:p>
            <a:r>
              <a:rPr lang="en-US" dirty="0"/>
              <a:t>When I say of connectivism that 'learning is the formation of connections in a network' I mean this quite literally. </a:t>
            </a:r>
          </a:p>
          <a:p>
            <a:r>
              <a:rPr lang="en-US" dirty="0"/>
              <a:t>The sort of connections I refer to are between </a:t>
            </a:r>
            <a:r>
              <a:rPr lang="en-US" i="1" dirty="0"/>
              <a:t>entities</a:t>
            </a:r>
            <a:r>
              <a:rPr lang="en-US" dirty="0"/>
              <a:t> (or, more formally, 'nodes’). </a:t>
            </a:r>
          </a:p>
          <a:p>
            <a:r>
              <a:rPr lang="en-US" dirty="0"/>
              <a:t>I define a connection as follows (other accounts may vary): "A connection exists between two entities when a change of state in one entity can cause or result in a change of state in the second entity.“</a:t>
            </a:r>
          </a:p>
        </p:txBody>
      </p:sp>
    </p:spTree>
    <p:extLst>
      <p:ext uri="{BB962C8B-B14F-4D97-AF65-F5344CB8AC3E}">
        <p14:creationId xmlns:p14="http://schemas.microsoft.com/office/powerpoint/2010/main" val="1806889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DFA9-4435-46FA-847A-2E56D0F026C6}"/>
              </a:ext>
            </a:extLst>
          </p:cNvPr>
          <p:cNvSpPr>
            <a:spLocks noGrp="1"/>
          </p:cNvSpPr>
          <p:nvPr>
            <p:ph type="title"/>
          </p:nvPr>
        </p:nvSpPr>
        <p:spPr/>
        <p:txBody>
          <a:bodyPr/>
          <a:lstStyle/>
          <a:p>
            <a:r>
              <a:rPr lang="en-US" dirty="0"/>
              <a:t> Instructional theories</a:t>
            </a:r>
          </a:p>
        </p:txBody>
      </p:sp>
      <p:sp>
        <p:nvSpPr>
          <p:cNvPr id="3" name="Content Placeholder 2">
            <a:extLst>
              <a:ext uri="{FF2B5EF4-FFF2-40B4-BE49-F238E27FC236}">
                <a16:creationId xmlns:a16="http://schemas.microsoft.com/office/drawing/2014/main" id="{3CA4E10A-0C15-40DC-92F3-28724BE1EA06}"/>
              </a:ext>
            </a:extLst>
          </p:cNvPr>
          <p:cNvSpPr>
            <a:spLocks noGrp="1"/>
          </p:cNvSpPr>
          <p:nvPr>
            <p:ph idx="1"/>
          </p:nvPr>
        </p:nvSpPr>
        <p:spPr/>
        <p:txBody>
          <a:bodyPr/>
          <a:lstStyle/>
          <a:p>
            <a:r>
              <a:rPr lang="en-US" dirty="0"/>
              <a:t>Bruner (1966) an instructional theory should deal with four major elements: </a:t>
            </a:r>
          </a:p>
          <a:p>
            <a:pPr marL="457200" lvl="1" indent="0">
              <a:buNone/>
            </a:pPr>
            <a:r>
              <a:rPr lang="en-US" dirty="0"/>
              <a:t>(1) the learning predisposition, </a:t>
            </a:r>
          </a:p>
          <a:p>
            <a:pPr marL="457200" lvl="1" indent="0">
              <a:buNone/>
            </a:pPr>
            <a:r>
              <a:rPr lang="en-US" dirty="0"/>
              <a:t>(2) the design of concepts to be presented and its structure for ease of understanding, </a:t>
            </a:r>
          </a:p>
          <a:p>
            <a:pPr marL="457200" lvl="1" indent="0">
              <a:buNone/>
            </a:pPr>
            <a:r>
              <a:rPr lang="en-US" dirty="0"/>
              <a:t>(3) the most successful progression of ideas in which to present a body of knowledge, and </a:t>
            </a:r>
          </a:p>
          <a:p>
            <a:pPr marL="457200" lvl="1" indent="0">
              <a:buNone/>
            </a:pPr>
            <a:r>
              <a:rPr lang="en-US" dirty="0"/>
              <a:t>(4) the administration of rewards and punishments.</a:t>
            </a:r>
          </a:p>
          <a:p>
            <a:pPr marL="0" indent="0">
              <a:buNone/>
            </a:pPr>
            <a:r>
              <a:rPr lang="en-US" dirty="0"/>
              <a:t>This is not exactly the connectivist approach…</a:t>
            </a:r>
          </a:p>
        </p:txBody>
      </p:sp>
    </p:spTree>
    <p:extLst>
      <p:ext uri="{BB962C8B-B14F-4D97-AF65-F5344CB8AC3E}">
        <p14:creationId xmlns:p14="http://schemas.microsoft.com/office/powerpoint/2010/main" val="3880920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D0F9-7D09-40F1-BDD1-18C5E04C1208}"/>
              </a:ext>
            </a:extLst>
          </p:cNvPr>
          <p:cNvSpPr>
            <a:spLocks noGrp="1"/>
          </p:cNvSpPr>
          <p:nvPr>
            <p:ph type="title"/>
          </p:nvPr>
        </p:nvSpPr>
        <p:spPr/>
        <p:txBody>
          <a:bodyPr/>
          <a:lstStyle/>
          <a:p>
            <a:r>
              <a:rPr lang="en-US" dirty="0"/>
              <a:t>ARRFF</a:t>
            </a:r>
          </a:p>
        </p:txBody>
      </p:sp>
      <p:sp>
        <p:nvSpPr>
          <p:cNvPr id="3" name="Content Placeholder 2">
            <a:extLst>
              <a:ext uri="{FF2B5EF4-FFF2-40B4-BE49-F238E27FC236}">
                <a16:creationId xmlns:a16="http://schemas.microsoft.com/office/drawing/2014/main" id="{B94AB844-335F-4643-B706-A78D6C77D827}"/>
              </a:ext>
            </a:extLst>
          </p:cNvPr>
          <p:cNvSpPr>
            <a:spLocks noGrp="1"/>
          </p:cNvSpPr>
          <p:nvPr>
            <p:ph idx="1"/>
          </p:nvPr>
        </p:nvSpPr>
        <p:spPr/>
        <p:txBody>
          <a:bodyPr/>
          <a:lstStyle/>
          <a:p>
            <a:pPr marL="0" indent="0">
              <a:buNone/>
            </a:pPr>
            <a:r>
              <a:rPr lang="en-US" dirty="0"/>
              <a:t>Connectivism offers a methodology for such learning, and this methodology is noted by several authors. </a:t>
            </a:r>
            <a:r>
              <a:rPr lang="en-US" dirty="0" err="1"/>
              <a:t>Kultawanicha</a:t>
            </a:r>
            <a:r>
              <a:rPr lang="en-US" dirty="0"/>
              <a:t>, </a:t>
            </a:r>
            <a:r>
              <a:rPr lang="en-US" dirty="0" err="1"/>
              <a:t>Koraneekija</a:t>
            </a:r>
            <a:r>
              <a:rPr lang="en-US" dirty="0"/>
              <a:t>, and Na-</a:t>
            </a:r>
            <a:r>
              <a:rPr lang="en-US" dirty="0" err="1"/>
              <a:t>Songkhlaa</a:t>
            </a:r>
            <a:r>
              <a:rPr lang="en-US" dirty="0"/>
              <a:t> (2015) observe that “the model of connectivism learning consists of 4 steps including: </a:t>
            </a:r>
          </a:p>
          <a:p>
            <a:pPr marL="514350" indent="-514350">
              <a:buAutoNum type="arabicParenBoth"/>
            </a:pPr>
            <a:r>
              <a:rPr lang="en-US" dirty="0"/>
              <a:t>Aggregating, </a:t>
            </a:r>
          </a:p>
          <a:p>
            <a:pPr marL="514350" indent="-514350">
              <a:buAutoNum type="arabicParenBoth"/>
            </a:pPr>
            <a:r>
              <a:rPr lang="en-US" dirty="0"/>
              <a:t>Remixing, </a:t>
            </a:r>
          </a:p>
          <a:p>
            <a:pPr marL="514350" indent="-514350">
              <a:buAutoNum type="arabicParenBoth"/>
            </a:pPr>
            <a:r>
              <a:rPr lang="en-US" dirty="0"/>
              <a:t>Repurposing, and </a:t>
            </a:r>
          </a:p>
          <a:p>
            <a:pPr marL="514350" indent="-514350">
              <a:buAutoNum type="arabicParenBoth"/>
            </a:pPr>
            <a:r>
              <a:rPr lang="en-US" dirty="0"/>
              <a:t>Feed Forward”</a:t>
            </a:r>
          </a:p>
        </p:txBody>
      </p:sp>
    </p:spTree>
    <p:extLst>
      <p:ext uri="{BB962C8B-B14F-4D97-AF65-F5344CB8AC3E}">
        <p14:creationId xmlns:p14="http://schemas.microsoft.com/office/powerpoint/2010/main" val="919812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D7D6-7A43-42CD-8BBE-B8F78F3423E2}"/>
              </a:ext>
            </a:extLst>
          </p:cNvPr>
          <p:cNvSpPr>
            <a:spLocks noGrp="1"/>
          </p:cNvSpPr>
          <p:nvPr>
            <p:ph type="title"/>
          </p:nvPr>
        </p:nvSpPr>
        <p:spPr/>
        <p:txBody>
          <a:bodyPr/>
          <a:lstStyle/>
          <a:p>
            <a:r>
              <a:rPr lang="en-US" dirty="0"/>
              <a:t>As an instructional theory</a:t>
            </a:r>
          </a:p>
        </p:txBody>
      </p:sp>
      <p:sp>
        <p:nvSpPr>
          <p:cNvPr id="3" name="Content Placeholder 2">
            <a:extLst>
              <a:ext uri="{FF2B5EF4-FFF2-40B4-BE49-F238E27FC236}">
                <a16:creationId xmlns:a16="http://schemas.microsoft.com/office/drawing/2014/main" id="{A6494AAF-C769-4FB5-8514-833F993056BF}"/>
              </a:ext>
            </a:extLst>
          </p:cNvPr>
          <p:cNvSpPr>
            <a:spLocks noGrp="1"/>
          </p:cNvSpPr>
          <p:nvPr>
            <p:ph idx="1"/>
          </p:nvPr>
        </p:nvSpPr>
        <p:spPr/>
        <p:txBody>
          <a:bodyPr/>
          <a:lstStyle/>
          <a:p>
            <a:pPr marL="0" indent="0">
              <a:buNone/>
            </a:pPr>
            <a:r>
              <a:rPr lang="en-US" dirty="0"/>
              <a:t>“The core skill is the ability to see connections between information sources and to maintain that connection to facilitate continual learning. </a:t>
            </a:r>
          </a:p>
          <a:p>
            <a:pPr marL="0" indent="0">
              <a:buNone/>
            </a:pPr>
            <a:r>
              <a:rPr lang="en-US" dirty="0"/>
              <a:t>“Decisions are supported by rapidly altering fundamentals as new information is quickly integrated to create a new climate of thinking. </a:t>
            </a:r>
          </a:p>
          <a:p>
            <a:pPr marL="0" indent="0">
              <a:buNone/>
            </a:pPr>
            <a:r>
              <a:rPr lang="en-US" dirty="0"/>
              <a:t>“This constant update and shift of knowledge also can be contained outside the learner, such as in a database or other specialized information source.”</a:t>
            </a:r>
          </a:p>
        </p:txBody>
      </p:sp>
      <p:sp>
        <p:nvSpPr>
          <p:cNvPr id="5" name="TextBox 4">
            <a:extLst>
              <a:ext uri="{FF2B5EF4-FFF2-40B4-BE49-F238E27FC236}">
                <a16:creationId xmlns:a16="http://schemas.microsoft.com/office/drawing/2014/main" id="{9EC734C7-7846-49B6-8B0C-29BAACDB2203}"/>
              </a:ext>
            </a:extLst>
          </p:cNvPr>
          <p:cNvSpPr txBox="1"/>
          <p:nvPr/>
        </p:nvSpPr>
        <p:spPr>
          <a:xfrm>
            <a:off x="739036" y="5988733"/>
            <a:ext cx="6770317" cy="646331"/>
          </a:xfrm>
          <a:prstGeom prst="rect">
            <a:avLst/>
          </a:prstGeom>
          <a:noFill/>
        </p:spPr>
        <p:txBody>
          <a:bodyPr wrap="square">
            <a:spAutoFit/>
          </a:bodyPr>
          <a:lstStyle/>
          <a:p>
            <a:r>
              <a:rPr lang="en-US" sz="1800" kern="1200" dirty="0">
                <a:solidFill>
                  <a:schemeClr val="tx1"/>
                </a:solidFill>
                <a:effectLst/>
                <a:latin typeface="+mn-lt"/>
                <a:ea typeface="+mn-ea"/>
                <a:cs typeface="+mn-cs"/>
              </a:rPr>
              <a:t>https://www.hetl.org/wp-content/uploads/2013/09/HETLReview2013SpecialIssueArticle1.pdf </a:t>
            </a:r>
          </a:p>
        </p:txBody>
      </p:sp>
    </p:spTree>
    <p:extLst>
      <p:ext uri="{BB962C8B-B14F-4D97-AF65-F5344CB8AC3E}">
        <p14:creationId xmlns:p14="http://schemas.microsoft.com/office/powerpoint/2010/main" val="1248988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EAA3-0685-4F29-905F-55C5556139AC}"/>
              </a:ext>
            </a:extLst>
          </p:cNvPr>
          <p:cNvSpPr>
            <a:spLocks noGrp="1"/>
          </p:cNvSpPr>
          <p:nvPr>
            <p:ph type="title"/>
          </p:nvPr>
        </p:nvSpPr>
        <p:spPr/>
        <p:txBody>
          <a:bodyPr/>
          <a:lstStyle/>
          <a:p>
            <a:r>
              <a:rPr lang="en-US" dirty="0"/>
              <a:t>The learning activity</a:t>
            </a:r>
          </a:p>
        </p:txBody>
      </p:sp>
      <p:sp>
        <p:nvSpPr>
          <p:cNvPr id="3" name="Content Placeholder 2">
            <a:extLst>
              <a:ext uri="{FF2B5EF4-FFF2-40B4-BE49-F238E27FC236}">
                <a16:creationId xmlns:a16="http://schemas.microsoft.com/office/drawing/2014/main" id="{AD90A515-776A-41A2-A926-56AF03484126}"/>
              </a:ext>
            </a:extLst>
          </p:cNvPr>
          <p:cNvSpPr>
            <a:spLocks noGrp="1"/>
          </p:cNvSpPr>
          <p:nvPr>
            <p:ph idx="1"/>
          </p:nvPr>
        </p:nvSpPr>
        <p:spPr/>
        <p:txBody>
          <a:bodyPr/>
          <a:lstStyle/>
          <a:p>
            <a:pPr marL="0" indent="0">
              <a:buNone/>
            </a:pPr>
            <a:r>
              <a:rPr lang="en-US" dirty="0"/>
              <a:t>Each connectivist learner develops an individual knowledge base focused on his or her own learning goals. Knowing that this type of learning may, at least in part, be informal learning that does not take place within the designated course structure, connectivist teachers need to tune in to their students’ unique motivations and interests.</a:t>
            </a:r>
          </a:p>
        </p:txBody>
      </p:sp>
      <p:sp>
        <p:nvSpPr>
          <p:cNvPr id="5" name="TextBox 4">
            <a:extLst>
              <a:ext uri="{FF2B5EF4-FFF2-40B4-BE49-F238E27FC236}">
                <a16:creationId xmlns:a16="http://schemas.microsoft.com/office/drawing/2014/main" id="{B2B4B746-D0CA-4943-A5EB-9BFEB94CB798}"/>
              </a:ext>
            </a:extLst>
          </p:cNvPr>
          <p:cNvSpPr txBox="1"/>
          <p:nvPr/>
        </p:nvSpPr>
        <p:spPr>
          <a:xfrm>
            <a:off x="532356" y="5569544"/>
            <a:ext cx="7886699" cy="646331"/>
          </a:xfrm>
          <a:prstGeom prst="rect">
            <a:avLst/>
          </a:prstGeom>
          <a:noFill/>
        </p:spPr>
        <p:txBody>
          <a:bodyPr wrap="square">
            <a:spAutoFit/>
          </a:bodyPr>
          <a:lstStyle/>
          <a:p>
            <a:r>
              <a:rPr lang="en-US" dirty="0"/>
              <a:t>https://read.aupress.ca/read/teaching-health-professionals-online/section/157a9ad3-a0b2-4400-a946-d71d97ab63b7</a:t>
            </a:r>
          </a:p>
        </p:txBody>
      </p:sp>
    </p:spTree>
    <p:extLst>
      <p:ext uri="{BB962C8B-B14F-4D97-AF65-F5344CB8AC3E}">
        <p14:creationId xmlns:p14="http://schemas.microsoft.com/office/powerpoint/2010/main" val="2290020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2B7F-4FB5-4026-83DC-D147131989CB}"/>
              </a:ext>
            </a:extLst>
          </p:cNvPr>
          <p:cNvSpPr>
            <a:spLocks noGrp="1"/>
          </p:cNvSpPr>
          <p:nvPr>
            <p:ph type="title"/>
          </p:nvPr>
        </p:nvSpPr>
        <p:spPr/>
        <p:txBody>
          <a:bodyPr/>
          <a:lstStyle/>
          <a:p>
            <a:r>
              <a:rPr lang="en-US" sz="4400" kern="1200" dirty="0">
                <a:solidFill>
                  <a:schemeClr val="tx1"/>
                </a:solidFill>
                <a:effectLst/>
                <a:latin typeface="+mj-lt"/>
                <a:ea typeface="+mj-ea"/>
                <a:cs typeface="+mj-cs"/>
              </a:rPr>
              <a:t>MOOCs</a:t>
            </a:r>
            <a:endParaRPr lang="en-US" dirty="0"/>
          </a:p>
        </p:txBody>
      </p:sp>
      <p:pic>
        <p:nvPicPr>
          <p:cNvPr id="5" name="Content Placeholder 4" descr="Radar chart&#10;&#10;Description automatically generated with medium confidence">
            <a:extLst>
              <a:ext uri="{FF2B5EF4-FFF2-40B4-BE49-F238E27FC236}">
                <a16:creationId xmlns:a16="http://schemas.microsoft.com/office/drawing/2014/main" id="{E0C1E683-D799-4A35-8129-28B04352AB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630" y="1479666"/>
            <a:ext cx="6913662" cy="3525650"/>
          </a:xfrm>
        </p:spPr>
      </p:pic>
    </p:spTree>
    <p:extLst>
      <p:ext uri="{BB962C8B-B14F-4D97-AF65-F5344CB8AC3E}">
        <p14:creationId xmlns:p14="http://schemas.microsoft.com/office/powerpoint/2010/main" val="1301683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9246-7F0C-4EA9-AFE1-E79004992BB9}"/>
              </a:ext>
            </a:extLst>
          </p:cNvPr>
          <p:cNvSpPr>
            <a:spLocks noGrp="1"/>
          </p:cNvSpPr>
          <p:nvPr>
            <p:ph type="title"/>
          </p:nvPr>
        </p:nvSpPr>
        <p:spPr/>
        <p:txBody>
          <a:bodyPr/>
          <a:lstStyle/>
          <a:p>
            <a:r>
              <a:rPr lang="en-US" dirty="0"/>
              <a:t>MOOCs (2)</a:t>
            </a:r>
          </a:p>
        </p:txBody>
      </p:sp>
      <p:pic>
        <p:nvPicPr>
          <p:cNvPr id="4" name="Picture 3">
            <a:extLst>
              <a:ext uri="{FF2B5EF4-FFF2-40B4-BE49-F238E27FC236}">
                <a16:creationId xmlns:a16="http://schemas.microsoft.com/office/drawing/2014/main" id="{481FF7E9-C1A6-4D28-82AA-071252D8B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74" y="1690689"/>
            <a:ext cx="7494676" cy="4135800"/>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186759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FA7B-CC0E-4B74-A290-D47FCA838D42}"/>
              </a:ext>
            </a:extLst>
          </p:cNvPr>
          <p:cNvSpPr>
            <a:spLocks noGrp="1"/>
          </p:cNvSpPr>
          <p:nvPr>
            <p:ph type="title"/>
          </p:nvPr>
        </p:nvSpPr>
        <p:spPr/>
        <p:txBody>
          <a:bodyPr/>
          <a:lstStyle/>
          <a:p>
            <a:r>
              <a:rPr lang="en-US" dirty="0" err="1"/>
              <a:t>cMOOC</a:t>
            </a:r>
            <a:r>
              <a:rPr lang="en-US" dirty="0"/>
              <a:t> vs </a:t>
            </a:r>
            <a:r>
              <a:rPr lang="en-US" dirty="0" err="1"/>
              <a:t>xMOOC</a:t>
            </a:r>
            <a:endParaRPr lang="en-US" dirty="0"/>
          </a:p>
        </p:txBody>
      </p:sp>
      <p:pic>
        <p:nvPicPr>
          <p:cNvPr id="5" name="Picture 4" descr="Table&#10;&#10;Description automatically generated">
            <a:extLst>
              <a:ext uri="{FF2B5EF4-FFF2-40B4-BE49-F238E27FC236}">
                <a16:creationId xmlns:a16="http://schemas.microsoft.com/office/drawing/2014/main" id="{AB14FDAA-A69F-4F92-8DC1-D57AE10F7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39" y="1798388"/>
            <a:ext cx="6969642" cy="3725590"/>
          </a:xfrm>
          <a:prstGeom prst="rect">
            <a:avLst/>
          </a:prstGeom>
        </p:spPr>
      </p:pic>
    </p:spTree>
    <p:extLst>
      <p:ext uri="{BB962C8B-B14F-4D97-AF65-F5344CB8AC3E}">
        <p14:creationId xmlns:p14="http://schemas.microsoft.com/office/powerpoint/2010/main" val="3528659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6DE7-7987-4A0B-93FA-1370D36962BF}"/>
              </a:ext>
            </a:extLst>
          </p:cNvPr>
          <p:cNvSpPr>
            <a:spLocks noGrp="1"/>
          </p:cNvSpPr>
          <p:nvPr>
            <p:ph type="title"/>
          </p:nvPr>
        </p:nvSpPr>
        <p:spPr/>
        <p:txBody>
          <a:bodyPr/>
          <a:lstStyle/>
          <a:p>
            <a:r>
              <a:rPr lang="en-US" sz="4400" kern="1200" dirty="0">
                <a:solidFill>
                  <a:schemeClr val="tx1"/>
                </a:solidFill>
                <a:effectLst/>
                <a:latin typeface="+mj-lt"/>
                <a:ea typeface="+mj-ea"/>
                <a:cs typeface="+mj-cs"/>
              </a:rPr>
              <a:t>Classrooms</a:t>
            </a:r>
            <a:endParaRPr lang="en-US" dirty="0"/>
          </a:p>
        </p:txBody>
      </p:sp>
      <p:sp>
        <p:nvSpPr>
          <p:cNvPr id="3" name="Content Placeholder 2">
            <a:extLst>
              <a:ext uri="{FF2B5EF4-FFF2-40B4-BE49-F238E27FC236}">
                <a16:creationId xmlns:a16="http://schemas.microsoft.com/office/drawing/2014/main" id="{9C59C526-40AC-49FC-AECA-52C328B0E7DE}"/>
              </a:ext>
            </a:extLst>
          </p:cNvPr>
          <p:cNvSpPr>
            <a:spLocks noGrp="1"/>
          </p:cNvSpPr>
          <p:nvPr>
            <p:ph idx="1"/>
          </p:nvPr>
        </p:nvSpPr>
        <p:spPr/>
        <p:txBody>
          <a:bodyPr/>
          <a:lstStyle/>
          <a:p>
            <a:r>
              <a:rPr lang="en-US" dirty="0"/>
              <a:t>Profit (2019) examined connectivism as being utilized is in Active Learning Classrooms (ALC) but suggested that the theory would need to be modified</a:t>
            </a:r>
          </a:p>
          <a:p>
            <a:r>
              <a:rPr lang="en-US" dirty="0"/>
              <a:t>Montebello (2018) employs connectivism in the context of classroom interaction. Connectivism “justifies how learners employ networked resources, as potentially those within an </a:t>
            </a:r>
            <a:r>
              <a:rPr lang="en-US" dirty="0" err="1"/>
              <a:t>AmI</a:t>
            </a:r>
            <a:r>
              <a:rPr lang="en-US" dirty="0"/>
              <a:t> classroom.”</a:t>
            </a:r>
          </a:p>
        </p:txBody>
      </p:sp>
    </p:spTree>
    <p:extLst>
      <p:ext uri="{BB962C8B-B14F-4D97-AF65-F5344CB8AC3E}">
        <p14:creationId xmlns:p14="http://schemas.microsoft.com/office/powerpoint/2010/main" val="2164902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31D5-9D0B-42A4-957C-331B3965F682}"/>
              </a:ext>
            </a:extLst>
          </p:cNvPr>
          <p:cNvSpPr>
            <a:spLocks noGrp="1"/>
          </p:cNvSpPr>
          <p:nvPr>
            <p:ph type="title"/>
          </p:nvPr>
        </p:nvSpPr>
        <p:spPr/>
        <p:txBody>
          <a:bodyPr/>
          <a:lstStyle/>
          <a:p>
            <a:r>
              <a:rPr lang="en-US" sz="4400" kern="1200" dirty="0">
                <a:solidFill>
                  <a:schemeClr val="tx1"/>
                </a:solidFill>
                <a:effectLst/>
                <a:latin typeface="+mj-lt"/>
                <a:ea typeface="+mj-ea"/>
                <a:cs typeface="+mj-cs"/>
              </a:rPr>
              <a:t>Microlearning</a:t>
            </a:r>
            <a:endParaRPr lang="en-US" dirty="0"/>
          </a:p>
        </p:txBody>
      </p:sp>
      <p:sp>
        <p:nvSpPr>
          <p:cNvPr id="3" name="Content Placeholder 2">
            <a:extLst>
              <a:ext uri="{FF2B5EF4-FFF2-40B4-BE49-F238E27FC236}">
                <a16:creationId xmlns:a16="http://schemas.microsoft.com/office/drawing/2014/main" id="{A5EEA90C-A4F0-4F71-971C-57FDAA3D18DA}"/>
              </a:ext>
            </a:extLst>
          </p:cNvPr>
          <p:cNvSpPr>
            <a:spLocks noGrp="1"/>
          </p:cNvSpPr>
          <p:nvPr>
            <p:ph idx="1"/>
          </p:nvPr>
        </p:nvSpPr>
        <p:spPr/>
        <p:txBody>
          <a:bodyPr>
            <a:normAutofit fontScale="92500"/>
          </a:bodyPr>
          <a:lstStyle/>
          <a:p>
            <a:r>
              <a:rPr lang="en-US" dirty="0"/>
              <a:t>De Gagne et al. (2018) argue that “The theoretical basis of microlearning is connectivism”, because connectivism is focused on the development of the ability to form links between many ideas, each with each other and with different source of information. </a:t>
            </a:r>
          </a:p>
          <a:p>
            <a:r>
              <a:rPr lang="en-US" dirty="0"/>
              <a:t>“These connections between ideas in individual learners’ brains are formed, developed and maintained in what Siemens calls learning ecologies”, they write. “Learning ecologies can vary in size, scope and complexity, but they are all composed of networks of individuals and information Sources”.</a:t>
            </a:r>
          </a:p>
        </p:txBody>
      </p:sp>
    </p:spTree>
    <p:extLst>
      <p:ext uri="{BB962C8B-B14F-4D97-AF65-F5344CB8AC3E}">
        <p14:creationId xmlns:p14="http://schemas.microsoft.com/office/powerpoint/2010/main" val="1831302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F51E-D175-4810-9F21-28EDF346B273}"/>
              </a:ext>
            </a:extLst>
          </p:cNvPr>
          <p:cNvSpPr>
            <a:spLocks noGrp="1"/>
          </p:cNvSpPr>
          <p:nvPr>
            <p:ph type="title"/>
          </p:nvPr>
        </p:nvSpPr>
        <p:spPr/>
        <p:txBody>
          <a:bodyPr/>
          <a:lstStyle/>
          <a:p>
            <a:r>
              <a:rPr lang="en-US" sz="4400" kern="1200" dirty="0">
                <a:solidFill>
                  <a:schemeClr val="tx1"/>
                </a:solidFill>
                <a:effectLst/>
                <a:latin typeface="+mj-lt"/>
                <a:ea typeface="+mj-ea"/>
                <a:cs typeface="+mj-cs"/>
              </a:rPr>
              <a:t>Personalization </a:t>
            </a:r>
            <a:endParaRPr lang="en-US" dirty="0"/>
          </a:p>
        </p:txBody>
      </p:sp>
      <p:sp>
        <p:nvSpPr>
          <p:cNvPr id="3" name="Content Placeholder 2">
            <a:extLst>
              <a:ext uri="{FF2B5EF4-FFF2-40B4-BE49-F238E27FC236}">
                <a16:creationId xmlns:a16="http://schemas.microsoft.com/office/drawing/2014/main" id="{6E25D9E9-A2B9-4D77-9C11-F8F9E419377F}"/>
              </a:ext>
            </a:extLst>
          </p:cNvPr>
          <p:cNvSpPr>
            <a:spLocks noGrp="1"/>
          </p:cNvSpPr>
          <p:nvPr>
            <p:ph idx="1"/>
          </p:nvPr>
        </p:nvSpPr>
        <p:spPr/>
        <p:txBody>
          <a:bodyPr>
            <a:normAutofit lnSpcReduction="10000"/>
          </a:bodyPr>
          <a:lstStyle/>
          <a:p>
            <a:pPr marL="0" indent="0">
              <a:buNone/>
            </a:pPr>
            <a:r>
              <a:rPr lang="en-US" dirty="0"/>
              <a:t>In the 'model' approach, personalization typically means </a:t>
            </a:r>
            <a:r>
              <a:rPr lang="en-US" i="1" dirty="0"/>
              <a:t>more</a:t>
            </a:r>
            <a:r>
              <a:rPr lang="en-US" dirty="0"/>
              <a:t>: more options, more choices, more types of tests, etc. You need to </a:t>
            </a:r>
            <a:r>
              <a:rPr lang="en-US" i="1" dirty="0"/>
              <a:t>customize</a:t>
            </a:r>
            <a:r>
              <a:rPr lang="en-US" dirty="0"/>
              <a:t> the environment (the learning) the fit the student.</a:t>
            </a:r>
            <a:br>
              <a:rPr lang="en-US" dirty="0"/>
            </a:br>
            <a:br>
              <a:rPr lang="en-US" dirty="0"/>
            </a:br>
            <a:r>
              <a:rPr lang="en-US" dirty="0"/>
              <a:t>In the 'connections' approach, personalization typically means </a:t>
            </a:r>
            <a:r>
              <a:rPr lang="en-US" i="1" dirty="0"/>
              <a:t>less</a:t>
            </a:r>
            <a:r>
              <a:rPr lang="en-US" dirty="0"/>
              <a:t>: fewer rules, fewer constraints. You need to grant the learner </a:t>
            </a:r>
            <a:r>
              <a:rPr lang="en-US" i="1" dirty="0"/>
              <a:t>autonomy</a:t>
            </a:r>
            <a:r>
              <a:rPr lang="en-US" dirty="0"/>
              <a:t> within the environment.</a:t>
            </a:r>
            <a:br>
              <a:rPr lang="en-US" dirty="0"/>
            </a:br>
            <a:br>
              <a:rPr lang="en-US" dirty="0"/>
            </a:br>
            <a:br>
              <a:rPr lang="en-US" dirty="0"/>
            </a:br>
            <a:endParaRPr lang="en-US" dirty="0"/>
          </a:p>
        </p:txBody>
      </p:sp>
    </p:spTree>
    <p:extLst>
      <p:ext uri="{BB962C8B-B14F-4D97-AF65-F5344CB8AC3E}">
        <p14:creationId xmlns:p14="http://schemas.microsoft.com/office/powerpoint/2010/main" val="97951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6E94-1948-4129-91C2-A9AA1BC8F4C1}"/>
              </a:ext>
            </a:extLst>
          </p:cNvPr>
          <p:cNvSpPr>
            <a:spLocks noGrp="1"/>
          </p:cNvSpPr>
          <p:nvPr>
            <p:ph type="title"/>
          </p:nvPr>
        </p:nvSpPr>
        <p:spPr/>
        <p:txBody>
          <a:bodyPr/>
          <a:lstStyle/>
          <a:p>
            <a:r>
              <a:rPr lang="en-US" dirty="0"/>
              <a:t>What is It To Learn?</a:t>
            </a:r>
          </a:p>
        </p:txBody>
      </p:sp>
      <p:sp>
        <p:nvSpPr>
          <p:cNvPr id="3" name="Content Placeholder 2">
            <a:extLst>
              <a:ext uri="{FF2B5EF4-FFF2-40B4-BE49-F238E27FC236}">
                <a16:creationId xmlns:a16="http://schemas.microsoft.com/office/drawing/2014/main" id="{C291B08E-F21D-4C1F-8D0D-0D4B3DCE91A3}"/>
              </a:ext>
            </a:extLst>
          </p:cNvPr>
          <p:cNvSpPr>
            <a:spLocks noGrp="1"/>
          </p:cNvSpPr>
          <p:nvPr>
            <p:ph idx="1"/>
          </p:nvPr>
        </p:nvSpPr>
        <p:spPr/>
        <p:txBody>
          <a:bodyPr/>
          <a:lstStyle/>
          <a:p>
            <a:pPr marL="0" indent="0">
              <a:buNone/>
            </a:pPr>
            <a:r>
              <a:rPr lang="en-US" dirty="0"/>
              <a:t>‘Learning’ is a thing that networks do, and consists specifically of some or all of the following:</a:t>
            </a:r>
          </a:p>
          <a:p>
            <a:pPr lvl="1"/>
            <a:r>
              <a:rPr lang="en-US" sz="2800" dirty="0"/>
              <a:t>Addition or subtraction of nodes </a:t>
            </a:r>
          </a:p>
          <a:p>
            <a:pPr lvl="1"/>
            <a:r>
              <a:rPr lang="en-US" sz="2800" dirty="0"/>
              <a:t>Addition or subtraction of connections</a:t>
            </a:r>
          </a:p>
          <a:p>
            <a:pPr marL="914400" lvl="2" indent="0">
              <a:buNone/>
            </a:pPr>
            <a:r>
              <a:rPr lang="en-US" sz="2800" dirty="0"/>
              <a:t>(These are known as ‘plasticity’)</a:t>
            </a:r>
          </a:p>
          <a:p>
            <a:pPr lvl="1"/>
            <a:r>
              <a:rPr lang="en-US" sz="2800" dirty="0"/>
              <a:t>Changes in the properties of nodes or connections</a:t>
            </a:r>
          </a:p>
          <a:p>
            <a:pPr marL="0" indent="0">
              <a:buNone/>
            </a:pPr>
            <a:r>
              <a:rPr lang="en-US" dirty="0"/>
              <a:t>Connectivism can also be thought of as a way of thinking and talking about this way of learning</a:t>
            </a:r>
          </a:p>
        </p:txBody>
      </p:sp>
    </p:spTree>
    <p:extLst>
      <p:ext uri="{BB962C8B-B14F-4D97-AF65-F5344CB8AC3E}">
        <p14:creationId xmlns:p14="http://schemas.microsoft.com/office/powerpoint/2010/main" val="2605945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8BCC-E1AD-4B59-A163-FD4D40A68E48}"/>
              </a:ext>
            </a:extLst>
          </p:cNvPr>
          <p:cNvSpPr>
            <a:spLocks noGrp="1"/>
          </p:cNvSpPr>
          <p:nvPr>
            <p:ph type="title"/>
          </p:nvPr>
        </p:nvSpPr>
        <p:spPr/>
        <p:txBody>
          <a:bodyPr/>
          <a:lstStyle/>
          <a:p>
            <a:r>
              <a:rPr lang="en-US" dirty="0"/>
              <a:t>Personal Learning</a:t>
            </a:r>
          </a:p>
        </p:txBody>
      </p:sp>
      <p:pic>
        <p:nvPicPr>
          <p:cNvPr id="5" name="Content Placeholder 4" descr="Diagram&#10;&#10;Description automatically generated">
            <a:extLst>
              <a:ext uri="{FF2B5EF4-FFF2-40B4-BE49-F238E27FC236}">
                <a16:creationId xmlns:a16="http://schemas.microsoft.com/office/drawing/2014/main" id="{302C8B40-076E-4C7D-B2C4-6F9F3E3BE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44" y="1690689"/>
            <a:ext cx="7886700" cy="4430430"/>
          </a:xfrm>
        </p:spPr>
      </p:pic>
    </p:spTree>
    <p:extLst>
      <p:ext uri="{BB962C8B-B14F-4D97-AF65-F5344CB8AC3E}">
        <p14:creationId xmlns:p14="http://schemas.microsoft.com/office/powerpoint/2010/main" val="971443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9D8C-4114-493E-8686-A7E21AA22848}"/>
              </a:ext>
            </a:extLst>
          </p:cNvPr>
          <p:cNvSpPr>
            <a:spLocks noGrp="1"/>
          </p:cNvSpPr>
          <p:nvPr>
            <p:ph type="title"/>
          </p:nvPr>
        </p:nvSpPr>
        <p:spPr/>
        <p:txBody>
          <a:bodyPr/>
          <a:lstStyle/>
          <a:p>
            <a:r>
              <a:rPr lang="en-US" dirty="0"/>
              <a:t>Personal Learning networks</a:t>
            </a:r>
          </a:p>
        </p:txBody>
      </p:sp>
      <p:pic>
        <p:nvPicPr>
          <p:cNvPr id="5" name="Content Placeholder 4">
            <a:extLst>
              <a:ext uri="{FF2B5EF4-FFF2-40B4-BE49-F238E27FC236}">
                <a16:creationId xmlns:a16="http://schemas.microsoft.com/office/drawing/2014/main" id="{EDA67E89-3B6A-4DCB-B33E-2252718CFF0D}"/>
              </a:ext>
            </a:extLst>
          </p:cNvPr>
          <p:cNvPicPr>
            <a:picLocks noGrp="1" noChangeAspect="1"/>
          </p:cNvPicPr>
          <p:nvPr>
            <p:ph idx="1"/>
          </p:nvPr>
        </p:nvPicPr>
        <p:blipFill>
          <a:blip r:embed="rId3"/>
          <a:stretch>
            <a:fillRect/>
          </a:stretch>
        </p:blipFill>
        <p:spPr>
          <a:xfrm>
            <a:off x="1176337" y="1839119"/>
            <a:ext cx="6791325" cy="4324350"/>
          </a:xfrm>
        </p:spPr>
      </p:pic>
    </p:spTree>
    <p:extLst>
      <p:ext uri="{BB962C8B-B14F-4D97-AF65-F5344CB8AC3E}">
        <p14:creationId xmlns:p14="http://schemas.microsoft.com/office/powerpoint/2010/main" val="30961832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583E-EF10-42A5-B95B-EABC9885BD43}"/>
              </a:ext>
            </a:extLst>
          </p:cNvPr>
          <p:cNvSpPr>
            <a:spLocks noGrp="1"/>
          </p:cNvSpPr>
          <p:nvPr>
            <p:ph type="title"/>
          </p:nvPr>
        </p:nvSpPr>
        <p:spPr/>
        <p:txBody>
          <a:bodyPr/>
          <a:lstStyle/>
          <a:p>
            <a:r>
              <a:rPr lang="en-US" sz="4400" kern="1200" dirty="0">
                <a:solidFill>
                  <a:schemeClr val="tx1"/>
                </a:solidFill>
                <a:effectLst/>
                <a:latin typeface="+mj-lt"/>
                <a:ea typeface="+mj-ea"/>
                <a:cs typeface="+mj-cs"/>
              </a:rPr>
              <a:t>Role of Connectivism</a:t>
            </a:r>
            <a:endParaRPr lang="en-US" dirty="0"/>
          </a:p>
        </p:txBody>
      </p:sp>
      <p:sp>
        <p:nvSpPr>
          <p:cNvPr id="3" name="Content Placeholder 2">
            <a:extLst>
              <a:ext uri="{FF2B5EF4-FFF2-40B4-BE49-F238E27FC236}">
                <a16:creationId xmlns:a16="http://schemas.microsoft.com/office/drawing/2014/main" id="{C8F67D21-8E3E-49FE-871A-E05D62320445}"/>
              </a:ext>
            </a:extLst>
          </p:cNvPr>
          <p:cNvSpPr>
            <a:spLocks noGrp="1"/>
          </p:cNvSpPr>
          <p:nvPr>
            <p:ph idx="1"/>
          </p:nvPr>
        </p:nvSpPr>
        <p:spPr/>
        <p:txBody>
          <a:bodyPr/>
          <a:lstStyle/>
          <a:p>
            <a:r>
              <a:rPr lang="en-US" dirty="0"/>
              <a:t>“It is important to reflect on concepts such as open education, open educational resources, connectivism and rhizomatic learning environments, given that these are themes that are articulated and strengthened due to the cyberculture.” (</a:t>
            </a:r>
            <a:r>
              <a:rPr lang="en-US" dirty="0" err="1"/>
              <a:t>Zaduski</a:t>
            </a:r>
            <a:r>
              <a:rPr lang="en-US" dirty="0"/>
              <a:t>, Lopes, &amp; </a:t>
            </a:r>
            <a:r>
              <a:rPr lang="en-US" dirty="0" err="1"/>
              <a:t>Schlunzen</a:t>
            </a:r>
            <a:r>
              <a:rPr lang="en-US" dirty="0"/>
              <a:t>, 2018)</a:t>
            </a:r>
          </a:p>
          <a:p>
            <a:r>
              <a:rPr lang="en-US" dirty="0"/>
              <a:t>Connectivism also fosters critical thinking and deep learning, which educators see as essential moving forward.</a:t>
            </a:r>
          </a:p>
        </p:txBody>
      </p:sp>
    </p:spTree>
    <p:extLst>
      <p:ext uri="{BB962C8B-B14F-4D97-AF65-F5344CB8AC3E}">
        <p14:creationId xmlns:p14="http://schemas.microsoft.com/office/powerpoint/2010/main" val="3700384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51A6-D4CA-4E0D-9D63-A501EE2A3C07}"/>
              </a:ext>
            </a:extLst>
          </p:cNvPr>
          <p:cNvSpPr>
            <a:spLocks noGrp="1"/>
          </p:cNvSpPr>
          <p:nvPr>
            <p:ph type="title"/>
          </p:nvPr>
        </p:nvSpPr>
        <p:spPr/>
        <p:txBody>
          <a:bodyPr/>
          <a:lstStyle/>
          <a:p>
            <a:r>
              <a:rPr lang="en-US" sz="4400" kern="1200" dirty="0">
                <a:solidFill>
                  <a:schemeClr val="tx1"/>
                </a:solidFill>
                <a:effectLst/>
                <a:latin typeface="+mj-lt"/>
                <a:ea typeface="+mj-ea"/>
                <a:cs typeface="+mj-cs"/>
              </a:rPr>
              <a:t>Thinking of Connectivism More Widely</a:t>
            </a:r>
            <a:endParaRPr lang="en-US" dirty="0"/>
          </a:p>
        </p:txBody>
      </p:sp>
      <p:sp>
        <p:nvSpPr>
          <p:cNvPr id="3" name="Content Placeholder 2">
            <a:extLst>
              <a:ext uri="{FF2B5EF4-FFF2-40B4-BE49-F238E27FC236}">
                <a16:creationId xmlns:a16="http://schemas.microsoft.com/office/drawing/2014/main" id="{E9F90B17-DD54-4F89-97C6-19DCF5AA4456}"/>
              </a:ext>
            </a:extLst>
          </p:cNvPr>
          <p:cNvSpPr>
            <a:spLocks noGrp="1"/>
          </p:cNvSpPr>
          <p:nvPr>
            <p:ph idx="1"/>
          </p:nvPr>
        </p:nvSpPr>
        <p:spPr/>
        <p:txBody>
          <a:bodyPr/>
          <a:lstStyle/>
          <a:p>
            <a:r>
              <a:rPr lang="en-US" dirty="0"/>
              <a:t>Its success isn’t measured in summative evaluations of pre-established learning objectives. Rather, it focuses on a wider understanding of learning and fosters a broad-based capacity to learn and adapt in dynamic and chaotic environments (Bowes &amp; </a:t>
            </a:r>
            <a:r>
              <a:rPr lang="en-US" dirty="0" err="1"/>
              <a:t>Swanwick</a:t>
            </a:r>
            <a:r>
              <a:rPr lang="en-US" dirty="0"/>
              <a:t>, 2018).</a:t>
            </a:r>
          </a:p>
        </p:txBody>
      </p:sp>
    </p:spTree>
    <p:extLst>
      <p:ext uri="{BB962C8B-B14F-4D97-AF65-F5344CB8AC3E}">
        <p14:creationId xmlns:p14="http://schemas.microsoft.com/office/powerpoint/2010/main" val="2905012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1D4F-C233-49A8-85B9-4C4F05A520F9}"/>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CEF29A36-01F3-4B19-AE0B-E0232A04197E}"/>
              </a:ext>
            </a:extLst>
          </p:cNvPr>
          <p:cNvSpPr>
            <a:spLocks noGrp="1"/>
          </p:cNvSpPr>
          <p:nvPr>
            <p:ph idx="1"/>
          </p:nvPr>
        </p:nvSpPr>
        <p:spPr/>
        <p:txBody>
          <a:bodyPr>
            <a:normAutofit fontScale="92500" lnSpcReduction="20000"/>
          </a:bodyPr>
          <a:lstStyle/>
          <a:p>
            <a:r>
              <a:rPr lang="en-US" dirty="0" err="1"/>
              <a:t>Murmurations</a:t>
            </a:r>
            <a:r>
              <a:rPr lang="en-US" dirty="0"/>
              <a:t> - </a:t>
            </a:r>
            <a:r>
              <a:rPr lang="en-US" dirty="0">
                <a:hlinkClick r:id="rId2"/>
              </a:rPr>
              <a:t>https://www.youtube.com/watch?v=uV54oa0SyMc</a:t>
            </a:r>
            <a:r>
              <a:rPr lang="en-US" dirty="0"/>
              <a:t> </a:t>
            </a:r>
          </a:p>
          <a:p>
            <a:endParaRPr lang="en-US" dirty="0"/>
          </a:p>
          <a:p>
            <a:r>
              <a:rPr lang="en-US" dirty="0"/>
              <a:t>Neural network animations - </a:t>
            </a:r>
            <a:r>
              <a:rPr lang="en-US" dirty="0">
                <a:hlinkClick r:id="rId3"/>
              </a:rPr>
              <a:t>https://www.youtube.com/watch?v=3JQ3hYko51Y</a:t>
            </a:r>
            <a:endParaRPr lang="en-US" dirty="0"/>
          </a:p>
          <a:p>
            <a:endParaRPr lang="en-US" dirty="0"/>
          </a:p>
          <a:p>
            <a:r>
              <a:rPr lang="en-US" dirty="0"/>
              <a:t>3 of these things -  </a:t>
            </a:r>
            <a:r>
              <a:rPr lang="en-US" dirty="0">
                <a:hlinkClick r:id="rId4"/>
              </a:rPr>
              <a:t>https://www.youtube.com/watch?v=Ect-kgxBb4M</a:t>
            </a:r>
            <a:r>
              <a:rPr lang="en-US" dirty="0"/>
              <a:t>   – more complex -  </a:t>
            </a:r>
            <a:r>
              <a:rPr lang="en-US" dirty="0">
                <a:hlinkClick r:id="rId5"/>
              </a:rPr>
              <a:t>https://www.youtube.com/watch?v=gCxrkl2igGY</a:t>
            </a:r>
            <a:r>
              <a:rPr lang="en-US" dirty="0"/>
              <a:t>  </a:t>
            </a:r>
          </a:p>
          <a:p>
            <a:r>
              <a:rPr lang="en-US" dirty="0"/>
              <a:t>But also - </a:t>
            </a:r>
            <a:r>
              <a:rPr lang="en-US" dirty="0">
                <a:hlinkClick r:id="rId6"/>
              </a:rPr>
              <a:t>https://www.youtube.com/watch?v=R1PgFShZ3z4</a:t>
            </a:r>
            <a:r>
              <a:rPr lang="en-US" dirty="0"/>
              <a:t> </a:t>
            </a:r>
          </a:p>
        </p:txBody>
      </p:sp>
    </p:spTree>
    <p:extLst>
      <p:ext uri="{BB962C8B-B14F-4D97-AF65-F5344CB8AC3E}">
        <p14:creationId xmlns:p14="http://schemas.microsoft.com/office/powerpoint/2010/main" val="350670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6DF7-3733-47F0-A725-40E1F82F33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D46EE7-33A9-48BB-AD8F-D988D7913C76}"/>
              </a:ext>
            </a:extLst>
          </p:cNvPr>
          <p:cNvSpPr>
            <a:spLocks noGrp="1"/>
          </p:cNvSpPr>
          <p:nvPr>
            <p:ph idx="1"/>
          </p:nvPr>
        </p:nvSpPr>
        <p:spPr/>
        <p:txBody>
          <a:bodyPr>
            <a:normAutofit lnSpcReduction="10000"/>
          </a:bodyPr>
          <a:lstStyle/>
          <a:p>
            <a:r>
              <a:rPr lang="en-US" dirty="0"/>
              <a:t>Networked Student – Wendy Drexler - </a:t>
            </a:r>
            <a:r>
              <a:rPr lang="en-US" dirty="0">
                <a:hlinkClick r:id="rId2"/>
              </a:rPr>
              <a:t>https://www.youtube.com/watch?v=XwM4ieFOotA&amp;t=309s</a:t>
            </a:r>
            <a:r>
              <a:rPr lang="en-US" dirty="0"/>
              <a:t> </a:t>
            </a:r>
          </a:p>
          <a:p>
            <a:endParaRPr lang="en-US" dirty="0"/>
          </a:p>
          <a:p>
            <a:r>
              <a:rPr lang="en-US" dirty="0"/>
              <a:t>Overview of connectivism - Dr George Siemens - </a:t>
            </a:r>
            <a:r>
              <a:rPr lang="en-US" dirty="0">
                <a:hlinkClick r:id="rId3"/>
              </a:rPr>
              <a:t>https://www.youtube.com/watch?v=yx5VHpaW8sQ</a:t>
            </a:r>
            <a:r>
              <a:rPr lang="en-US" dirty="0"/>
              <a:t> </a:t>
            </a:r>
          </a:p>
          <a:p>
            <a:endParaRPr lang="en-US" dirty="0"/>
          </a:p>
          <a:p>
            <a:r>
              <a:rPr lang="en-US" dirty="0"/>
              <a:t>Metronomes - </a:t>
            </a:r>
            <a:r>
              <a:rPr lang="en-US" dirty="0">
                <a:hlinkClick r:id="rId4"/>
              </a:rPr>
              <a:t>https://www.youtube.com/watch?v=T58lGKREubo</a:t>
            </a:r>
            <a:r>
              <a:rPr lang="en-US" dirty="0"/>
              <a:t> </a:t>
            </a:r>
          </a:p>
          <a:p>
            <a:endParaRPr lang="en-US" dirty="0"/>
          </a:p>
        </p:txBody>
      </p:sp>
    </p:spTree>
    <p:extLst>
      <p:ext uri="{BB962C8B-B14F-4D97-AF65-F5344CB8AC3E}">
        <p14:creationId xmlns:p14="http://schemas.microsoft.com/office/powerpoint/2010/main" val="196947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66DAAB-821F-47C9-B485-2140152B9EA0}"/>
              </a:ext>
            </a:extLst>
          </p:cNvPr>
          <p:cNvPicPr>
            <a:picLocks noChangeAspect="1"/>
          </p:cNvPicPr>
          <p:nvPr/>
        </p:nvPicPr>
        <p:blipFill>
          <a:blip r:embed="rId3"/>
          <a:stretch>
            <a:fillRect/>
          </a:stretch>
        </p:blipFill>
        <p:spPr>
          <a:xfrm>
            <a:off x="3807229" y="1511166"/>
            <a:ext cx="5336771" cy="3835668"/>
          </a:xfrm>
          <a:prstGeom prst="rect">
            <a:avLst/>
          </a:prstGeom>
        </p:spPr>
      </p:pic>
      <p:sp>
        <p:nvSpPr>
          <p:cNvPr id="2" name="Title 1">
            <a:extLst>
              <a:ext uri="{FF2B5EF4-FFF2-40B4-BE49-F238E27FC236}">
                <a16:creationId xmlns:a16="http://schemas.microsoft.com/office/drawing/2014/main" id="{2FDD5A58-5C45-4B7D-9EB9-A164FF211033}"/>
              </a:ext>
            </a:extLst>
          </p:cNvPr>
          <p:cNvSpPr>
            <a:spLocks noGrp="1"/>
          </p:cNvSpPr>
          <p:nvPr>
            <p:ph type="title"/>
          </p:nvPr>
        </p:nvSpPr>
        <p:spPr/>
        <p:txBody>
          <a:bodyPr/>
          <a:lstStyle/>
          <a:p>
            <a:r>
              <a:rPr lang="en-US" dirty="0"/>
              <a:t>Things that Learn</a:t>
            </a:r>
          </a:p>
        </p:txBody>
      </p:sp>
      <p:sp>
        <p:nvSpPr>
          <p:cNvPr id="3" name="Content Placeholder 2">
            <a:extLst>
              <a:ext uri="{FF2B5EF4-FFF2-40B4-BE49-F238E27FC236}">
                <a16:creationId xmlns:a16="http://schemas.microsoft.com/office/drawing/2014/main" id="{E52C9B1E-C53B-4CD0-9449-B142D02903C5}"/>
              </a:ext>
            </a:extLst>
          </p:cNvPr>
          <p:cNvSpPr>
            <a:spLocks noGrp="1"/>
          </p:cNvSpPr>
          <p:nvPr>
            <p:ph idx="1"/>
          </p:nvPr>
        </p:nvSpPr>
        <p:spPr>
          <a:xfrm>
            <a:off x="628650" y="5519650"/>
            <a:ext cx="7886700" cy="973223"/>
          </a:xfrm>
        </p:spPr>
        <p:txBody>
          <a:bodyPr>
            <a:normAutofit lnSpcReduction="10000"/>
          </a:bodyPr>
          <a:lstStyle/>
          <a:p>
            <a:pPr marL="0" indent="0">
              <a:buNone/>
            </a:pPr>
            <a:r>
              <a:rPr lang="en-US" dirty="0"/>
              <a:t>Personal Learning                                   Social Learning</a:t>
            </a:r>
          </a:p>
          <a:p>
            <a:pPr marL="0" indent="0">
              <a:buNone/>
            </a:pPr>
            <a:r>
              <a:rPr lang="en-US" dirty="0"/>
              <a:t>(Polanyi)                                                   (Wittgenstein)</a:t>
            </a:r>
          </a:p>
        </p:txBody>
      </p:sp>
      <p:pic>
        <p:nvPicPr>
          <p:cNvPr id="8" name="Picture 7">
            <a:extLst>
              <a:ext uri="{FF2B5EF4-FFF2-40B4-BE49-F238E27FC236}">
                <a16:creationId xmlns:a16="http://schemas.microsoft.com/office/drawing/2014/main" id="{1BB5644A-C183-4A3D-BBC8-F98BA389C6E2}"/>
              </a:ext>
            </a:extLst>
          </p:cNvPr>
          <p:cNvPicPr>
            <a:picLocks noChangeAspect="1"/>
          </p:cNvPicPr>
          <p:nvPr/>
        </p:nvPicPr>
        <p:blipFill>
          <a:blip r:embed="rId4"/>
          <a:stretch>
            <a:fillRect/>
          </a:stretch>
        </p:blipFill>
        <p:spPr>
          <a:xfrm>
            <a:off x="266006" y="1338350"/>
            <a:ext cx="5276850" cy="3419475"/>
          </a:xfrm>
          <a:prstGeom prst="rect">
            <a:avLst/>
          </a:prstGeom>
        </p:spPr>
      </p:pic>
      <p:pic>
        <p:nvPicPr>
          <p:cNvPr id="14" name="Picture 13">
            <a:extLst>
              <a:ext uri="{FF2B5EF4-FFF2-40B4-BE49-F238E27FC236}">
                <a16:creationId xmlns:a16="http://schemas.microsoft.com/office/drawing/2014/main" id="{48B77934-8ED7-4B0D-A2A3-91135208E8C3}"/>
              </a:ext>
            </a:extLst>
          </p:cNvPr>
          <p:cNvPicPr>
            <a:picLocks noChangeAspect="1"/>
          </p:cNvPicPr>
          <p:nvPr/>
        </p:nvPicPr>
        <p:blipFill>
          <a:blip r:embed="rId5"/>
          <a:stretch>
            <a:fillRect/>
          </a:stretch>
        </p:blipFill>
        <p:spPr>
          <a:xfrm>
            <a:off x="3870773" y="2912175"/>
            <a:ext cx="2018140" cy="2403878"/>
          </a:xfrm>
          <a:prstGeom prst="rect">
            <a:avLst/>
          </a:prstGeom>
        </p:spPr>
      </p:pic>
    </p:spTree>
    <p:extLst>
      <p:ext uri="{BB962C8B-B14F-4D97-AF65-F5344CB8AC3E}">
        <p14:creationId xmlns:p14="http://schemas.microsoft.com/office/powerpoint/2010/main" val="4092469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623</TotalTime>
  <Words>9350</Words>
  <Application>Microsoft Office PowerPoint</Application>
  <PresentationFormat>On-screen Show (4:3)</PresentationFormat>
  <Paragraphs>636</Paragraphs>
  <Slides>85</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Calibri Light</vt:lpstr>
      <vt:lpstr>Office Theme</vt:lpstr>
      <vt:lpstr>Connectivism</vt:lpstr>
      <vt:lpstr>Outline</vt:lpstr>
      <vt:lpstr>1. What is Connectivism?</vt:lpstr>
      <vt:lpstr>What is Learning?</vt:lpstr>
      <vt:lpstr>Black Box Theories</vt:lpstr>
      <vt:lpstr>What Is Connectivism?</vt:lpstr>
      <vt:lpstr>Connectivist Account of Learning</vt:lpstr>
      <vt:lpstr>What is It To Learn?</vt:lpstr>
      <vt:lpstr>Things that Learn</vt:lpstr>
      <vt:lpstr>George’s Principles</vt:lpstr>
      <vt:lpstr>The Brain is not a Book or Library</vt:lpstr>
      <vt:lpstr>Connectivism is Non-Cognitivist</vt:lpstr>
      <vt:lpstr>The Brain is Not a Computer</vt:lpstr>
      <vt:lpstr>Connectionism = non-representational</vt:lpstr>
      <vt:lpstr>2. How Does Learning Occur?</vt:lpstr>
      <vt:lpstr>Overview </vt:lpstr>
      <vt:lpstr>Overview </vt:lpstr>
      <vt:lpstr>Overview </vt:lpstr>
      <vt:lpstr>Neural Networks</vt:lpstr>
      <vt:lpstr>George’s Networks</vt:lpstr>
      <vt:lpstr>Categories of Learning Theory</vt:lpstr>
      <vt:lpstr>Machine &amp; Deep Learning</vt:lpstr>
      <vt:lpstr>Successful Networks</vt:lpstr>
      <vt:lpstr>Properties of networks</vt:lpstr>
      <vt:lpstr>Properties of networks</vt:lpstr>
      <vt:lpstr>Properties of networks</vt:lpstr>
      <vt:lpstr>Properties of networks</vt:lpstr>
      <vt:lpstr>Even More Networks</vt:lpstr>
      <vt:lpstr>Training</vt:lpstr>
      <vt:lpstr>Network Design Principles </vt:lpstr>
      <vt:lpstr>Decentralize </vt:lpstr>
      <vt:lpstr>Groups vs Networks</vt:lpstr>
      <vt:lpstr>Distribute </vt:lpstr>
      <vt:lpstr>Distributed Representation</vt:lpstr>
      <vt:lpstr>Disintermediate </vt:lpstr>
      <vt:lpstr>Disaggregate </vt:lpstr>
      <vt:lpstr>Dis-integrate </vt:lpstr>
      <vt:lpstr>Maps vs Stories </vt:lpstr>
      <vt:lpstr>Democratize </vt:lpstr>
      <vt:lpstr>The Semantic Condition</vt:lpstr>
      <vt:lpstr>Dynamize </vt:lpstr>
      <vt:lpstr>Desegregate</vt:lpstr>
      <vt:lpstr>The Web of Science</vt:lpstr>
      <vt:lpstr>The Art Network</vt:lpstr>
      <vt:lpstr>3. Interpreting Connectivism</vt:lpstr>
      <vt:lpstr>Parsimony</vt:lpstr>
      <vt:lpstr>Networks in the World</vt:lpstr>
      <vt:lpstr>A Theory for the Digital Age</vt:lpstr>
      <vt:lpstr>What is Knowledge? </vt:lpstr>
      <vt:lpstr>Three Types of Knowledge</vt:lpstr>
      <vt:lpstr>Emergence</vt:lpstr>
      <vt:lpstr>Knowledge as recognition</vt:lpstr>
      <vt:lpstr>Literacy </vt:lpstr>
      <vt:lpstr>Understanding new media</vt:lpstr>
      <vt:lpstr>Syntax </vt:lpstr>
      <vt:lpstr>Semantics </vt:lpstr>
      <vt:lpstr>Pragmatics </vt:lpstr>
      <vt:lpstr>Cognition </vt:lpstr>
      <vt:lpstr>Context </vt:lpstr>
      <vt:lpstr>Change </vt:lpstr>
      <vt:lpstr>21st Century Languages </vt:lpstr>
      <vt:lpstr>Example: Performance - Syntax </vt:lpstr>
      <vt:lpstr>- </vt:lpstr>
      <vt:lpstr>Evaluation of Learning</vt:lpstr>
      <vt:lpstr>Community</vt:lpstr>
      <vt:lpstr>Social learning</vt:lpstr>
      <vt:lpstr>PowerPoint Presentation</vt:lpstr>
      <vt:lpstr>PowerPoint Presentation</vt:lpstr>
      <vt:lpstr>4. Connectivism as Pedagogy</vt:lpstr>
      <vt:lpstr> Instructional theories</vt:lpstr>
      <vt:lpstr>ARRFF</vt:lpstr>
      <vt:lpstr>As an instructional theory</vt:lpstr>
      <vt:lpstr>The learning activity</vt:lpstr>
      <vt:lpstr>MOOCs</vt:lpstr>
      <vt:lpstr>MOOCs (2)</vt:lpstr>
      <vt:lpstr>cMOOC vs xMOOC</vt:lpstr>
      <vt:lpstr>Classrooms</vt:lpstr>
      <vt:lpstr>Microlearning</vt:lpstr>
      <vt:lpstr>Personalization </vt:lpstr>
      <vt:lpstr>Personal Learning</vt:lpstr>
      <vt:lpstr>Personal Learning networks</vt:lpstr>
      <vt:lpstr>Role of Connectivism</vt:lpstr>
      <vt:lpstr>Thinking of Connectivism More Widely</vt:lpstr>
      <vt:lpstr>Videos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42</cp:revision>
  <dcterms:created xsi:type="dcterms:W3CDTF">2021-04-27T14:07:06Z</dcterms:created>
  <dcterms:modified xsi:type="dcterms:W3CDTF">2021-04-28T00:30:07Z</dcterms:modified>
</cp:coreProperties>
</file>